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4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34.xml" ContentType="application/vnd.openxmlformats-officedocument.presentationml.notesSlide+xml"/>
  <Override PartName="/ppt/charts/chart6.xml" ContentType="application/vnd.openxmlformats-officedocument.drawingml.chart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7.xml" ContentType="application/vnd.openxmlformats-officedocument.drawingml.chart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9"/>
  </p:notesMasterIdLst>
  <p:sldIdLst>
    <p:sldId id="280" r:id="rId2"/>
    <p:sldId id="337" r:id="rId3"/>
    <p:sldId id="362" r:id="rId4"/>
    <p:sldId id="363" r:id="rId5"/>
    <p:sldId id="352" r:id="rId6"/>
    <p:sldId id="358" r:id="rId7"/>
    <p:sldId id="380" r:id="rId8"/>
    <p:sldId id="323" r:id="rId9"/>
    <p:sldId id="336" r:id="rId10"/>
    <p:sldId id="370" r:id="rId11"/>
    <p:sldId id="364" r:id="rId12"/>
    <p:sldId id="351" r:id="rId13"/>
    <p:sldId id="346" r:id="rId14"/>
    <p:sldId id="325" r:id="rId15"/>
    <p:sldId id="369" r:id="rId16"/>
    <p:sldId id="328" r:id="rId17"/>
    <p:sldId id="354" r:id="rId18"/>
    <p:sldId id="349" r:id="rId19"/>
    <p:sldId id="366" r:id="rId20"/>
    <p:sldId id="381" r:id="rId21"/>
    <p:sldId id="371" r:id="rId22"/>
    <p:sldId id="329" r:id="rId23"/>
    <p:sldId id="348" r:id="rId24"/>
    <p:sldId id="377" r:id="rId25"/>
    <p:sldId id="355" r:id="rId26"/>
    <p:sldId id="330" r:id="rId27"/>
    <p:sldId id="382" r:id="rId28"/>
    <p:sldId id="383" r:id="rId29"/>
    <p:sldId id="384" r:id="rId30"/>
    <p:sldId id="385" r:id="rId31"/>
    <p:sldId id="386" r:id="rId32"/>
    <p:sldId id="372" r:id="rId33"/>
    <p:sldId id="347" r:id="rId34"/>
    <p:sldId id="341" r:id="rId35"/>
    <p:sldId id="345" r:id="rId36"/>
    <p:sldId id="343" r:id="rId37"/>
    <p:sldId id="333" r:id="rId38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6BA717-8FA5-4FE9-9816-A397465E648E}">
          <p14:sldIdLst>
            <p14:sldId id="280"/>
            <p14:sldId id="337"/>
            <p14:sldId id="362"/>
            <p14:sldId id="363"/>
            <p14:sldId id="352"/>
            <p14:sldId id="358"/>
            <p14:sldId id="380"/>
            <p14:sldId id="323"/>
            <p14:sldId id="336"/>
            <p14:sldId id="370"/>
            <p14:sldId id="364"/>
            <p14:sldId id="351"/>
            <p14:sldId id="346"/>
            <p14:sldId id="325"/>
            <p14:sldId id="369"/>
            <p14:sldId id="328"/>
            <p14:sldId id="354"/>
            <p14:sldId id="349"/>
            <p14:sldId id="366"/>
            <p14:sldId id="381"/>
            <p14:sldId id="371"/>
            <p14:sldId id="329"/>
            <p14:sldId id="348"/>
            <p14:sldId id="377"/>
            <p14:sldId id="355"/>
            <p14:sldId id="330"/>
            <p14:sldId id="382"/>
            <p14:sldId id="383"/>
            <p14:sldId id="384"/>
            <p14:sldId id="385"/>
            <p14:sldId id="386"/>
            <p14:sldId id="372"/>
            <p14:sldId id="347"/>
            <p14:sldId id="341"/>
            <p14:sldId id="345"/>
            <p14:sldId id="343"/>
            <p14:sldId id="33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23" autoAdjust="0"/>
    <p:restoredTop sz="94660"/>
  </p:normalViewPr>
  <p:slideViewPr>
    <p:cSldViewPr snapToGrid="0">
      <p:cViewPr varScale="1">
        <p:scale>
          <a:sx n="95" d="100"/>
          <a:sy n="95" d="100"/>
        </p:scale>
        <p:origin x="-112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Relationship Id="rId45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tch\Documents\INDEPENDENCE\WFI\Comms%20FAP\Public%20opinion\AP%20GfK%202016%20flint\AP%20Flint%20Poll%202016.xlsx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tch\Documents\INDEPENDENCE\WFI\Comms%20FAP\Public%20opinion\PPIC%20poll%202017\PPIC%202017%20poll.xlsx" TargetMode="External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tch\Documents\INDEPENDENCE\WFI\Comms%20FAP\Public%20opinion\PPIC%20poll%202017\PPIC%202017%20poll.xlsx" TargetMode="External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4" Type="http://schemas.microsoft.com/office/2011/relationships/chartColorStyle" Target="colors5.xml"/><Relationship Id="rId1" Type="http://schemas.openxmlformats.org/officeDocument/2006/relationships/package" Target="../embeddings/Microsoft_Excel_Sheet2.xlsx"/><Relationship Id="rId2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tch\Documents\INDEPENDENCE\WFI\Comms%20FAP\Public%20opinion\Stanford%20recycled%20water\Stanford%20Recycled%20Water.xlsx" TargetMode="External"/><Relationship Id="rId2" Type="http://schemas.microsoft.com/office/2011/relationships/chartStyle" Target="style6.xml"/><Relationship Id="rId3" Type="http://schemas.microsoft.com/office/2011/relationships/chartColorStyle" Target="colors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tch\Documents\INDEPENDENCE\WFI\Comms%20FAP\Public%20opinion\PPIC%20poll%202017\PPIC%202017%20poll.xlsx" TargetMode="External"/><Relationship Id="rId2" Type="http://schemas.microsoft.com/office/2011/relationships/chartStyle" Target="style7.xml"/><Relationship Id="rId3" Type="http://schemas.microsoft.com/office/2011/relationships/chartColorStyle" Target="colors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62-46C7-9C2A-AFB5321BEAE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62-46C7-9C2A-AFB5321BEAE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562-46C7-9C2A-AFB5321BEA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Sheet1!$D$7:$D$10</c:f>
              <c:strCache>
                <c:ptCount val="4"/>
                <c:pt idx="0">
                  <c:v>Straight tap water</c:v>
                </c:pt>
                <c:pt idx="1">
                  <c:v>Filtered tap water</c:v>
                </c:pt>
                <c:pt idx="2">
                  <c:v>Bottled water</c:v>
                </c:pt>
                <c:pt idx="3">
                  <c:v>Refused/Not Answered</c:v>
                </c:pt>
              </c:strCache>
            </c:strRef>
          </c:cat>
          <c:val>
            <c:numRef>
              <c:f>Sheet1!$E$7:$E$10</c:f>
              <c:numCache>
                <c:formatCode>0%</c:formatCode>
                <c:ptCount val="4"/>
                <c:pt idx="0">
                  <c:v>0.33</c:v>
                </c:pt>
                <c:pt idx="1">
                  <c:v>0.36</c:v>
                </c:pt>
                <c:pt idx="2">
                  <c:v>0.3</c:v>
                </c:pt>
                <c:pt idx="3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562-46C7-9C2A-AFB5321BEA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7486456"/>
        <c:axId val="2146551704"/>
      </c:barChart>
      <c:catAx>
        <c:axId val="-2137486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551704"/>
        <c:crosses val="autoZero"/>
        <c:auto val="1"/>
        <c:lblAlgn val="ctr"/>
        <c:lblOffset val="100"/>
        <c:noMultiLvlLbl val="0"/>
      </c:catAx>
      <c:valAx>
        <c:axId val="2146551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7486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31068480758038"/>
          <c:y val="0.0793706600153739"/>
          <c:w val="0.899618485846459"/>
          <c:h val="0.7708226634539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Sheet1!$K$10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Sheet1!$J$11:$J$15</c:f>
              <c:strCache>
                <c:ptCount val="5"/>
                <c:pt idx="0">
                  <c:v>Whites</c:v>
                </c:pt>
                <c:pt idx="1">
                  <c:v>Non-whites</c:v>
                </c:pt>
                <c:pt idx="2">
                  <c:v>Income under $30,000</c:v>
                </c:pt>
                <c:pt idx="3">
                  <c:v>Income $30,000 to $74,999</c:v>
                </c:pt>
                <c:pt idx="4">
                  <c:v>Income $75,000+</c:v>
                </c:pt>
              </c:strCache>
            </c:strRef>
          </c:cat>
          <c:val>
            <c:numRef>
              <c:f>Sheet1!$K$11:$K$15</c:f>
              <c:numCache>
                <c:formatCode>0%</c:formatCode>
                <c:ptCount val="5"/>
                <c:pt idx="0">
                  <c:v>0.47</c:v>
                </c:pt>
                <c:pt idx="1">
                  <c:v>0.73</c:v>
                </c:pt>
                <c:pt idx="2">
                  <c:v>0.66</c:v>
                </c:pt>
                <c:pt idx="3">
                  <c:v>0.51</c:v>
                </c:pt>
                <c:pt idx="4">
                  <c:v>0.46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8E-43C3-8BE6-15D4B92285BC}"/>
            </c:ext>
          </c:extLst>
        </c:ser>
        <c:ser>
          <c:idx val="1"/>
          <c:order val="1"/>
          <c:tx>
            <c:strRef>
              <c:f>Sheet1!$L$10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Sheet1!$J$11:$J$15</c:f>
              <c:strCache>
                <c:ptCount val="5"/>
                <c:pt idx="0">
                  <c:v>Whites</c:v>
                </c:pt>
                <c:pt idx="1">
                  <c:v>Non-whites</c:v>
                </c:pt>
                <c:pt idx="2">
                  <c:v>Income under $30,000</c:v>
                </c:pt>
                <c:pt idx="3">
                  <c:v>Income $30,000 to $74,999</c:v>
                </c:pt>
                <c:pt idx="4">
                  <c:v>Income $75,000+</c:v>
                </c:pt>
              </c:strCache>
            </c:strRef>
          </c:cat>
          <c:val>
            <c:numRef>
              <c:f>Sheet1!$L$11:$L$15</c:f>
              <c:numCache>
                <c:formatCode>0%</c:formatCode>
                <c:ptCount val="5"/>
                <c:pt idx="0">
                  <c:v>0.54</c:v>
                </c:pt>
                <c:pt idx="1">
                  <c:v>0.78</c:v>
                </c:pt>
                <c:pt idx="2">
                  <c:v>0.75</c:v>
                </c:pt>
                <c:pt idx="3">
                  <c:v>0.65</c:v>
                </c:pt>
                <c:pt idx="4">
                  <c:v>0.49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38E-43C3-8BE6-15D4B92285BC}"/>
            </c:ext>
          </c:extLst>
        </c:ser>
        <c:ser>
          <c:idx val="2"/>
          <c:order val="2"/>
          <c:tx>
            <c:strRef>
              <c:f>Sheet1!$M$10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Sheet1!$J$11:$J$15</c:f>
              <c:strCache>
                <c:ptCount val="5"/>
                <c:pt idx="0">
                  <c:v>Whites</c:v>
                </c:pt>
                <c:pt idx="1">
                  <c:v>Non-whites</c:v>
                </c:pt>
                <c:pt idx="2">
                  <c:v>Income under $30,000</c:v>
                </c:pt>
                <c:pt idx="3">
                  <c:v>Income $30,000 to $74,999</c:v>
                </c:pt>
                <c:pt idx="4">
                  <c:v>Income $75,000+</c:v>
                </c:pt>
              </c:strCache>
            </c:strRef>
          </c:cat>
          <c:val>
            <c:numRef>
              <c:f>Sheet1!$M$11:$M$15</c:f>
              <c:numCache>
                <c:formatCode>0%</c:formatCode>
                <c:ptCount val="5"/>
                <c:pt idx="0">
                  <c:v>0.56</c:v>
                </c:pt>
                <c:pt idx="1">
                  <c:v>0.8</c:v>
                </c:pt>
                <c:pt idx="2">
                  <c:v>0.75</c:v>
                </c:pt>
                <c:pt idx="3">
                  <c:v>0.64</c:v>
                </c:pt>
                <c:pt idx="4">
                  <c:v>0.56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38E-43C3-8BE6-15D4B92285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9164648"/>
        <c:axId val="2109091208"/>
      </c:barChart>
      <c:catAx>
        <c:axId val="2139164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109091208"/>
        <c:crosses val="autoZero"/>
        <c:auto val="1"/>
        <c:lblAlgn val="ctr"/>
        <c:lblOffset val="100"/>
        <c:noMultiLvlLbl val="0"/>
      </c:catAx>
      <c:valAx>
        <c:axId val="2109091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139164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7745415056068"/>
          <c:y val="0.0898806881088287"/>
          <c:w val="0.311210095923241"/>
          <c:h val="0.06435869366903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+mj-lt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71749866933683"/>
          <c:y val="0.049966625007841"/>
          <c:w val="0.893107555875801"/>
          <c:h val="0.772888336216524"/>
        </c:manualLayout>
      </c:layout>
      <c:lineChart>
        <c:grouping val="standard"/>
        <c:varyColors val="0"/>
        <c:ser>
          <c:idx val="0"/>
          <c:order val="0"/>
          <c:tx>
            <c:strRef>
              <c:f>timeseries!$F$4</c:f>
              <c:strCache>
                <c:ptCount val="1"/>
                <c:pt idx="0">
                  <c:v>Big problem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timeseries!$E$5:$E$22</c:f>
              <c:numCache>
                <c:formatCode>mmm\-yy</c:formatCode>
                <c:ptCount val="18"/>
                <c:pt idx="0">
                  <c:v>40148.0</c:v>
                </c:pt>
                <c:pt idx="1">
                  <c:v>40299.0</c:v>
                </c:pt>
                <c:pt idx="2">
                  <c:v>40969.0</c:v>
                </c:pt>
                <c:pt idx="3">
                  <c:v>41244.0</c:v>
                </c:pt>
                <c:pt idx="4">
                  <c:v>41699.0</c:v>
                </c:pt>
                <c:pt idx="5">
                  <c:v>41760.0</c:v>
                </c:pt>
                <c:pt idx="6">
                  <c:v>41821.0</c:v>
                </c:pt>
                <c:pt idx="7">
                  <c:v>41883.0</c:v>
                </c:pt>
                <c:pt idx="8">
                  <c:v>41913.0</c:v>
                </c:pt>
                <c:pt idx="9">
                  <c:v>41974.0</c:v>
                </c:pt>
                <c:pt idx="10">
                  <c:v>42005.0</c:v>
                </c:pt>
                <c:pt idx="11">
                  <c:v>42064.0</c:v>
                </c:pt>
                <c:pt idx="12">
                  <c:v>42156.0</c:v>
                </c:pt>
                <c:pt idx="13">
                  <c:v>42186.0</c:v>
                </c:pt>
                <c:pt idx="14">
                  <c:v>42248.0</c:v>
                </c:pt>
                <c:pt idx="15">
                  <c:v>42430.0</c:v>
                </c:pt>
                <c:pt idx="16">
                  <c:v>42552.0</c:v>
                </c:pt>
                <c:pt idx="17">
                  <c:v>42917.0</c:v>
                </c:pt>
              </c:numCache>
            </c:numRef>
          </c:cat>
          <c:val>
            <c:numRef>
              <c:f>timeseries!$F$5:$F$22</c:f>
              <c:numCache>
                <c:formatCode>0%</c:formatCode>
                <c:ptCount val="18"/>
                <c:pt idx="0">
                  <c:v>0.44</c:v>
                </c:pt>
                <c:pt idx="1">
                  <c:v>0.42</c:v>
                </c:pt>
                <c:pt idx="2">
                  <c:v>0.3</c:v>
                </c:pt>
                <c:pt idx="3">
                  <c:v>0.31</c:v>
                </c:pt>
                <c:pt idx="4">
                  <c:v>0.55</c:v>
                </c:pt>
                <c:pt idx="5">
                  <c:v>0.59</c:v>
                </c:pt>
                <c:pt idx="6">
                  <c:v>0.54</c:v>
                </c:pt>
                <c:pt idx="7">
                  <c:v>0.65</c:v>
                </c:pt>
                <c:pt idx="8">
                  <c:v>0.68</c:v>
                </c:pt>
                <c:pt idx="9">
                  <c:v>0.6</c:v>
                </c:pt>
                <c:pt idx="10">
                  <c:v>0.59</c:v>
                </c:pt>
                <c:pt idx="11">
                  <c:v>0.66</c:v>
                </c:pt>
                <c:pt idx="12">
                  <c:v>0.69</c:v>
                </c:pt>
                <c:pt idx="13">
                  <c:v>0.68</c:v>
                </c:pt>
                <c:pt idx="14">
                  <c:v>0.7</c:v>
                </c:pt>
                <c:pt idx="15">
                  <c:v>0.57</c:v>
                </c:pt>
                <c:pt idx="16">
                  <c:v>0.62</c:v>
                </c:pt>
                <c:pt idx="17">
                  <c:v>0.37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74F-49B6-94B4-7AB65F743B23}"/>
            </c:ext>
          </c:extLst>
        </c:ser>
        <c:ser>
          <c:idx val="1"/>
          <c:order val="1"/>
          <c:tx>
            <c:strRef>
              <c:f>timeseries!$H$4</c:f>
              <c:strCache>
                <c:ptCount val="1"/>
                <c:pt idx="0">
                  <c:v>Not much of a problem</c:v>
                </c:pt>
              </c:strCache>
            </c:strRef>
          </c:tx>
          <c:spPr>
            <a:ln w="38100" cap="rnd">
              <a:solidFill>
                <a:srgbClr val="FF66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F6600"/>
              </a:solidFill>
              <a:ln w="9525">
                <a:solidFill>
                  <a:srgbClr val="FF6600"/>
                </a:solidFill>
              </a:ln>
              <a:effectLst/>
            </c:spPr>
          </c:marker>
          <c:cat>
            <c:numRef>
              <c:f>timeseries!$E$5:$E$22</c:f>
              <c:numCache>
                <c:formatCode>mmm\-yy</c:formatCode>
                <c:ptCount val="18"/>
                <c:pt idx="0">
                  <c:v>40148.0</c:v>
                </c:pt>
                <c:pt idx="1">
                  <c:v>40299.0</c:v>
                </c:pt>
                <c:pt idx="2">
                  <c:v>40969.0</c:v>
                </c:pt>
                <c:pt idx="3">
                  <c:v>41244.0</c:v>
                </c:pt>
                <c:pt idx="4">
                  <c:v>41699.0</c:v>
                </c:pt>
                <c:pt idx="5">
                  <c:v>41760.0</c:v>
                </c:pt>
                <c:pt idx="6">
                  <c:v>41821.0</c:v>
                </c:pt>
                <c:pt idx="7">
                  <c:v>41883.0</c:v>
                </c:pt>
                <c:pt idx="8">
                  <c:v>41913.0</c:v>
                </c:pt>
                <c:pt idx="9">
                  <c:v>41974.0</c:v>
                </c:pt>
                <c:pt idx="10">
                  <c:v>42005.0</c:v>
                </c:pt>
                <c:pt idx="11">
                  <c:v>42064.0</c:v>
                </c:pt>
                <c:pt idx="12">
                  <c:v>42156.0</c:v>
                </c:pt>
                <c:pt idx="13">
                  <c:v>42186.0</c:v>
                </c:pt>
                <c:pt idx="14">
                  <c:v>42248.0</c:v>
                </c:pt>
                <c:pt idx="15">
                  <c:v>42430.0</c:v>
                </c:pt>
                <c:pt idx="16">
                  <c:v>42552.0</c:v>
                </c:pt>
                <c:pt idx="17">
                  <c:v>42917.0</c:v>
                </c:pt>
              </c:numCache>
            </c:numRef>
          </c:cat>
          <c:val>
            <c:numRef>
              <c:f>timeseries!$H$5:$H$22</c:f>
              <c:numCache>
                <c:formatCode>0%</c:formatCode>
                <c:ptCount val="18"/>
                <c:pt idx="0">
                  <c:v>0.25</c:v>
                </c:pt>
                <c:pt idx="1">
                  <c:v>0.29</c:v>
                </c:pt>
                <c:pt idx="2">
                  <c:v>0.37</c:v>
                </c:pt>
                <c:pt idx="3">
                  <c:v>0.39</c:v>
                </c:pt>
                <c:pt idx="4">
                  <c:v>0.23</c:v>
                </c:pt>
                <c:pt idx="5">
                  <c:v>0.15</c:v>
                </c:pt>
                <c:pt idx="6">
                  <c:v>0.21</c:v>
                </c:pt>
                <c:pt idx="7">
                  <c:v>0.12</c:v>
                </c:pt>
                <c:pt idx="8">
                  <c:v>0.13</c:v>
                </c:pt>
                <c:pt idx="9">
                  <c:v>0.18</c:v>
                </c:pt>
                <c:pt idx="10">
                  <c:v>0.15</c:v>
                </c:pt>
                <c:pt idx="11">
                  <c:v>0.14</c:v>
                </c:pt>
                <c:pt idx="12">
                  <c:v>0.1</c:v>
                </c:pt>
                <c:pt idx="13">
                  <c:v>0.12</c:v>
                </c:pt>
                <c:pt idx="14">
                  <c:v>0.1</c:v>
                </c:pt>
                <c:pt idx="15">
                  <c:v>0.19</c:v>
                </c:pt>
                <c:pt idx="16">
                  <c:v>0.13</c:v>
                </c:pt>
                <c:pt idx="17">
                  <c:v>0.34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74F-49B6-94B4-7AB65F743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9797768"/>
        <c:axId val="2147325480"/>
      </c:lineChart>
      <c:dateAx>
        <c:axId val="213979776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147325480"/>
        <c:crosses val="autoZero"/>
        <c:auto val="0"/>
        <c:lblOffset val="100"/>
        <c:baseTimeUnit val="months"/>
      </c:dateAx>
      <c:valAx>
        <c:axId val="2147325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139797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1858893888036"/>
          <c:y val="0.340536891496579"/>
          <c:w val="0.205841031329589"/>
          <c:h val="0.2676750298742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+mj-lt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59962939446165"/>
          <c:y val="0.041383414118367"/>
          <c:w val="0.794727483176923"/>
          <c:h val="0.8007249331938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summary!$B$18</c:f>
              <c:strCache>
                <c:ptCount val="1"/>
                <c:pt idx="0">
                  <c:v>Too much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summary!$C$17:$J$17</c:f>
              <c:strCache>
                <c:ptCount val="7"/>
                <c:pt idx="0">
                  <c:v>All adults</c:v>
                </c:pt>
                <c:pt idx="2">
                  <c:v>Central Valley</c:v>
                </c:pt>
                <c:pt idx="3">
                  <c:v>Inland Empire</c:v>
                </c:pt>
                <c:pt idx="4">
                  <c:v>Los Angeles</c:v>
                </c:pt>
                <c:pt idx="5">
                  <c:v>Orange/San Diego</c:v>
                </c:pt>
                <c:pt idx="6">
                  <c:v>San Francisco Bay Area</c:v>
                </c:pt>
              </c:strCache>
            </c:strRef>
          </c:cat>
          <c:val>
            <c:numRef>
              <c:f>summary!$C$18:$J$18</c:f>
              <c:numCache>
                <c:formatCode>General</c:formatCode>
                <c:ptCount val="7"/>
                <c:pt idx="0" formatCode="0%">
                  <c:v>0.06</c:v>
                </c:pt>
                <c:pt idx="2" formatCode="0%">
                  <c:v>0.08</c:v>
                </c:pt>
                <c:pt idx="3" formatCode="0%">
                  <c:v>0.08</c:v>
                </c:pt>
                <c:pt idx="4" formatCode="0%">
                  <c:v>0.05</c:v>
                </c:pt>
                <c:pt idx="5" formatCode="0%">
                  <c:v>0.07</c:v>
                </c:pt>
                <c:pt idx="6" formatCode="0%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26-4177-A6E9-C9E567AB1C6E}"/>
            </c:ext>
          </c:extLst>
        </c:ser>
        <c:ser>
          <c:idx val="1"/>
          <c:order val="1"/>
          <c:tx>
            <c:strRef>
              <c:f>summary!$B$19</c:f>
              <c:strCache>
                <c:ptCount val="1"/>
                <c:pt idx="0">
                  <c:v>The right amount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summary!$C$17:$J$17</c:f>
              <c:strCache>
                <c:ptCount val="7"/>
                <c:pt idx="0">
                  <c:v>All adults</c:v>
                </c:pt>
                <c:pt idx="2">
                  <c:v>Central Valley</c:v>
                </c:pt>
                <c:pt idx="3">
                  <c:v>Inland Empire</c:v>
                </c:pt>
                <c:pt idx="4">
                  <c:v>Los Angeles</c:v>
                </c:pt>
                <c:pt idx="5">
                  <c:v>Orange/San Diego</c:v>
                </c:pt>
                <c:pt idx="6">
                  <c:v>San Francisco Bay Area</c:v>
                </c:pt>
              </c:strCache>
            </c:strRef>
          </c:cat>
          <c:val>
            <c:numRef>
              <c:f>summary!$C$19:$J$19</c:f>
              <c:numCache>
                <c:formatCode>General</c:formatCode>
                <c:ptCount val="7"/>
                <c:pt idx="0" formatCode="0%">
                  <c:v>0.52</c:v>
                </c:pt>
                <c:pt idx="2" formatCode="0%">
                  <c:v>0.52</c:v>
                </c:pt>
                <c:pt idx="3" formatCode="0%">
                  <c:v>0.43</c:v>
                </c:pt>
                <c:pt idx="4" formatCode="0%">
                  <c:v>0.52</c:v>
                </c:pt>
                <c:pt idx="5" formatCode="0%">
                  <c:v>0.5</c:v>
                </c:pt>
                <c:pt idx="6" formatCode="0%">
                  <c:v>0.57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826-4177-A6E9-C9E567AB1C6E}"/>
            </c:ext>
          </c:extLst>
        </c:ser>
        <c:ser>
          <c:idx val="2"/>
          <c:order val="2"/>
          <c:tx>
            <c:strRef>
              <c:f>summary!$B$20</c:f>
              <c:strCache>
                <c:ptCount val="1"/>
                <c:pt idx="0">
                  <c:v>Not enough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summary!$C$17:$J$17</c:f>
              <c:strCache>
                <c:ptCount val="7"/>
                <c:pt idx="0">
                  <c:v>All adults</c:v>
                </c:pt>
                <c:pt idx="2">
                  <c:v>Central Valley</c:v>
                </c:pt>
                <c:pt idx="3">
                  <c:v>Inland Empire</c:v>
                </c:pt>
                <c:pt idx="4">
                  <c:v>Los Angeles</c:v>
                </c:pt>
                <c:pt idx="5">
                  <c:v>Orange/San Diego</c:v>
                </c:pt>
                <c:pt idx="6">
                  <c:v>San Francisco Bay Area</c:v>
                </c:pt>
              </c:strCache>
            </c:strRef>
          </c:cat>
          <c:val>
            <c:numRef>
              <c:f>summary!$C$20:$J$20</c:f>
              <c:numCache>
                <c:formatCode>General</c:formatCode>
                <c:ptCount val="7"/>
                <c:pt idx="0" formatCode="0%">
                  <c:v>0.38</c:v>
                </c:pt>
                <c:pt idx="2" formatCode="0%">
                  <c:v>0.35</c:v>
                </c:pt>
                <c:pt idx="3" formatCode="0%">
                  <c:v>0.43</c:v>
                </c:pt>
                <c:pt idx="4" formatCode="0%">
                  <c:v>0.39</c:v>
                </c:pt>
                <c:pt idx="5" formatCode="0%">
                  <c:v>0.39</c:v>
                </c:pt>
                <c:pt idx="6" formatCode="0%">
                  <c:v>0.35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826-4177-A6E9-C9E567AB1C6E}"/>
            </c:ext>
          </c:extLst>
        </c:ser>
        <c:ser>
          <c:idx val="3"/>
          <c:order val="3"/>
          <c:tx>
            <c:strRef>
              <c:f>summary!$B$21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summary!$C$17:$J$17</c:f>
              <c:strCache>
                <c:ptCount val="7"/>
                <c:pt idx="0">
                  <c:v>All adults</c:v>
                </c:pt>
                <c:pt idx="2">
                  <c:v>Central Valley</c:v>
                </c:pt>
                <c:pt idx="3">
                  <c:v>Inland Empire</c:v>
                </c:pt>
                <c:pt idx="4">
                  <c:v>Los Angeles</c:v>
                </c:pt>
                <c:pt idx="5">
                  <c:v>Orange/San Diego</c:v>
                </c:pt>
                <c:pt idx="6">
                  <c:v>San Francisco Bay Area</c:v>
                </c:pt>
              </c:strCache>
            </c:strRef>
          </c:cat>
          <c:val>
            <c:numRef>
              <c:f>summary!$C$21:$J$21</c:f>
              <c:numCache>
                <c:formatCode>General</c:formatCode>
                <c:ptCount val="7"/>
                <c:pt idx="0" formatCode="0%">
                  <c:v>0.04</c:v>
                </c:pt>
                <c:pt idx="2" formatCode="0%">
                  <c:v>0.05</c:v>
                </c:pt>
                <c:pt idx="3" formatCode="0%">
                  <c:v>0.07</c:v>
                </c:pt>
                <c:pt idx="4" formatCode="0%">
                  <c:v>0.04</c:v>
                </c:pt>
                <c:pt idx="5" formatCode="0%">
                  <c:v>0.04</c:v>
                </c:pt>
                <c:pt idx="6" formatCode="0%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826-4177-A6E9-C9E567AB1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146262056"/>
        <c:axId val="2146053768"/>
      </c:barChart>
      <c:catAx>
        <c:axId val="2146262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2146053768"/>
        <c:crosses val="autoZero"/>
        <c:auto val="1"/>
        <c:lblAlgn val="ctr"/>
        <c:lblOffset val="100"/>
        <c:noMultiLvlLbl val="0"/>
      </c:catAx>
      <c:valAx>
        <c:axId val="2146053768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2146262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849925672072"/>
          <c:y val="0.0230249662558877"/>
          <c:w val="0.121799303246598"/>
          <c:h val="0.9243665341442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latin typeface="Georgia" panose="02040502050405020303" pitchFamily="18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9979906691982"/>
          <c:y val="0.0891246691905783"/>
          <c:w val="0.49890582498032"/>
          <c:h val="0.75536612107986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Sheet1!$H$9</c:f>
              <c:strCache>
                <c:ptCount val="1"/>
                <c:pt idx="0">
                  <c:v>Strongly favor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Sheet1!$G$10:$G$17</c:f>
              <c:strCache>
                <c:ptCount val="8"/>
                <c:pt idx="0">
                  <c:v>Raising water rates</c:v>
                </c:pt>
                <c:pt idx="1">
                  <c:v>Requiring $5/month "drought fee"</c:v>
                </c:pt>
                <c:pt idx="2">
                  <c:v>Adding recycled water to drinking water supplies</c:v>
                </c:pt>
                <c:pt idx="3">
                  <c:v>Building new dams and reservoirs</c:v>
                </c:pt>
                <c:pt idx="4">
                  <c:v>Implementing mandatory water restrictions</c:v>
                </c:pt>
                <c:pt idx="5">
                  <c:v>Expanding seawater desalination</c:v>
                </c:pt>
                <c:pt idx="6">
                  <c:v>Increasing efficiency standards for farms</c:v>
                </c:pt>
                <c:pt idx="7">
                  <c:v>Expanding the use of recycled water</c:v>
                </c:pt>
              </c:strCache>
            </c:strRef>
          </c:cat>
          <c:val>
            <c:numRef>
              <c:f>Sheet1!$H$10:$H$17</c:f>
              <c:numCache>
                <c:formatCode>General</c:formatCode>
                <c:ptCount val="8"/>
                <c:pt idx="0">
                  <c:v>7.0</c:v>
                </c:pt>
                <c:pt idx="1">
                  <c:v>11.0</c:v>
                </c:pt>
                <c:pt idx="2">
                  <c:v>23.0</c:v>
                </c:pt>
                <c:pt idx="3">
                  <c:v>23.0</c:v>
                </c:pt>
                <c:pt idx="4">
                  <c:v>26.0</c:v>
                </c:pt>
                <c:pt idx="5">
                  <c:v>37.0</c:v>
                </c:pt>
                <c:pt idx="6">
                  <c:v>46.0</c:v>
                </c:pt>
                <c:pt idx="7">
                  <c:v>50.0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63-4FD5-AA49-BB512524B415}"/>
            </c:ext>
          </c:extLst>
        </c:ser>
        <c:ser>
          <c:idx val="1"/>
          <c:order val="1"/>
          <c:tx>
            <c:strRef>
              <c:f>Sheet1!$I$9</c:f>
              <c:strCache>
                <c:ptCount val="1"/>
                <c:pt idx="0">
                  <c:v>Somewhat favor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Sheet1!$G$10:$G$17</c:f>
              <c:strCache>
                <c:ptCount val="8"/>
                <c:pt idx="0">
                  <c:v>Raising water rates</c:v>
                </c:pt>
                <c:pt idx="1">
                  <c:v>Requiring $5/month "drought fee"</c:v>
                </c:pt>
                <c:pt idx="2">
                  <c:v>Adding recycled water to drinking water supplies</c:v>
                </c:pt>
                <c:pt idx="3">
                  <c:v>Building new dams and reservoirs</c:v>
                </c:pt>
                <c:pt idx="4">
                  <c:v>Implementing mandatory water restrictions</c:v>
                </c:pt>
                <c:pt idx="5">
                  <c:v>Expanding seawater desalination</c:v>
                </c:pt>
                <c:pt idx="6">
                  <c:v>Increasing efficiency standards for farms</c:v>
                </c:pt>
                <c:pt idx="7">
                  <c:v>Expanding the use of recycled water</c:v>
                </c:pt>
              </c:strCache>
            </c:strRef>
          </c:cat>
          <c:val>
            <c:numRef>
              <c:f>Sheet1!$I$10:$I$17</c:f>
              <c:numCache>
                <c:formatCode>General</c:formatCode>
                <c:ptCount val="8"/>
                <c:pt idx="0">
                  <c:v>24.0</c:v>
                </c:pt>
                <c:pt idx="1">
                  <c:v>25.0</c:v>
                </c:pt>
                <c:pt idx="2">
                  <c:v>35.0</c:v>
                </c:pt>
                <c:pt idx="3">
                  <c:v>40.0</c:v>
                </c:pt>
                <c:pt idx="4">
                  <c:v>42.0</c:v>
                </c:pt>
                <c:pt idx="5">
                  <c:v>38.0</c:v>
                </c:pt>
                <c:pt idx="6">
                  <c:v>38.0</c:v>
                </c:pt>
                <c:pt idx="7">
                  <c:v>38.0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363-4FD5-AA49-BB512524B415}"/>
            </c:ext>
          </c:extLst>
        </c:ser>
        <c:ser>
          <c:idx val="2"/>
          <c:order val="2"/>
          <c:tx>
            <c:strRef>
              <c:f>Sheet1!$J$9</c:f>
              <c:strCache>
                <c:ptCount val="1"/>
                <c:pt idx="0">
                  <c:v>Somewhat oppose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Sheet1!$G$10:$G$17</c:f>
              <c:strCache>
                <c:ptCount val="8"/>
                <c:pt idx="0">
                  <c:v>Raising water rates</c:v>
                </c:pt>
                <c:pt idx="1">
                  <c:v>Requiring $5/month "drought fee"</c:v>
                </c:pt>
                <c:pt idx="2">
                  <c:v>Adding recycled water to drinking water supplies</c:v>
                </c:pt>
                <c:pt idx="3">
                  <c:v>Building new dams and reservoirs</c:v>
                </c:pt>
                <c:pt idx="4">
                  <c:v>Implementing mandatory water restrictions</c:v>
                </c:pt>
                <c:pt idx="5">
                  <c:v>Expanding seawater desalination</c:v>
                </c:pt>
                <c:pt idx="6">
                  <c:v>Increasing efficiency standards for farms</c:v>
                </c:pt>
                <c:pt idx="7">
                  <c:v>Expanding the use of recycled water</c:v>
                </c:pt>
              </c:strCache>
            </c:strRef>
          </c:cat>
          <c:val>
            <c:numRef>
              <c:f>Sheet1!$J$10:$J$17</c:f>
              <c:numCache>
                <c:formatCode>General</c:formatCode>
                <c:ptCount val="8"/>
                <c:pt idx="0">
                  <c:v>32.0</c:v>
                </c:pt>
                <c:pt idx="1">
                  <c:v>25.0</c:v>
                </c:pt>
                <c:pt idx="2">
                  <c:v>18.0</c:v>
                </c:pt>
                <c:pt idx="3">
                  <c:v>17.0</c:v>
                </c:pt>
                <c:pt idx="4">
                  <c:v>17.0</c:v>
                </c:pt>
                <c:pt idx="5">
                  <c:v>9.0</c:v>
                </c:pt>
                <c:pt idx="6">
                  <c:v>7.0</c:v>
                </c:pt>
                <c:pt idx="7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363-4FD5-AA49-BB512524B415}"/>
            </c:ext>
          </c:extLst>
        </c:ser>
        <c:ser>
          <c:idx val="3"/>
          <c:order val="3"/>
          <c:tx>
            <c:strRef>
              <c:f>Sheet1!$K$9</c:f>
              <c:strCache>
                <c:ptCount val="1"/>
                <c:pt idx="0">
                  <c:v>Strongly oppose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Sheet1!$G$10:$G$17</c:f>
              <c:strCache>
                <c:ptCount val="8"/>
                <c:pt idx="0">
                  <c:v>Raising water rates</c:v>
                </c:pt>
                <c:pt idx="1">
                  <c:v>Requiring $5/month "drought fee"</c:v>
                </c:pt>
                <c:pt idx="2">
                  <c:v>Adding recycled water to drinking water supplies</c:v>
                </c:pt>
                <c:pt idx="3">
                  <c:v>Building new dams and reservoirs</c:v>
                </c:pt>
                <c:pt idx="4">
                  <c:v>Implementing mandatory water restrictions</c:v>
                </c:pt>
                <c:pt idx="5">
                  <c:v>Expanding seawater desalination</c:v>
                </c:pt>
                <c:pt idx="6">
                  <c:v>Increasing efficiency standards for farms</c:v>
                </c:pt>
                <c:pt idx="7">
                  <c:v>Expanding the use of recycled water</c:v>
                </c:pt>
              </c:strCache>
            </c:strRef>
          </c:cat>
          <c:val>
            <c:numRef>
              <c:f>Sheet1!$K$10:$K$17</c:f>
              <c:numCache>
                <c:formatCode>General</c:formatCode>
                <c:ptCount val="8"/>
                <c:pt idx="0">
                  <c:v>32.0</c:v>
                </c:pt>
                <c:pt idx="1">
                  <c:v>31.0</c:v>
                </c:pt>
                <c:pt idx="2">
                  <c:v>12.0</c:v>
                </c:pt>
                <c:pt idx="3">
                  <c:v>6.0</c:v>
                </c:pt>
                <c:pt idx="4">
                  <c:v>10.0</c:v>
                </c:pt>
                <c:pt idx="5">
                  <c:v>3.0</c:v>
                </c:pt>
                <c:pt idx="6">
                  <c:v>3.0</c:v>
                </c:pt>
                <c:pt idx="7">
                  <c:v>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363-4FD5-AA49-BB512524B415}"/>
            </c:ext>
          </c:extLst>
        </c:ser>
        <c:ser>
          <c:idx val="4"/>
          <c:order val="4"/>
          <c:tx>
            <c:strRef>
              <c:f>Sheet1!$L$9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Sheet1!$G$10:$G$17</c:f>
              <c:strCache>
                <c:ptCount val="8"/>
                <c:pt idx="0">
                  <c:v>Raising water rates</c:v>
                </c:pt>
                <c:pt idx="1">
                  <c:v>Requiring $5/month "drought fee"</c:v>
                </c:pt>
                <c:pt idx="2">
                  <c:v>Adding recycled water to drinking water supplies</c:v>
                </c:pt>
                <c:pt idx="3">
                  <c:v>Building new dams and reservoirs</c:v>
                </c:pt>
                <c:pt idx="4">
                  <c:v>Implementing mandatory water restrictions</c:v>
                </c:pt>
                <c:pt idx="5">
                  <c:v>Expanding seawater desalination</c:v>
                </c:pt>
                <c:pt idx="6">
                  <c:v>Increasing efficiency standards for farms</c:v>
                </c:pt>
                <c:pt idx="7">
                  <c:v>Expanding the use of recycled water</c:v>
                </c:pt>
              </c:strCache>
            </c:strRef>
          </c:cat>
          <c:val>
            <c:numRef>
              <c:f>Sheet1!$L$10:$L$17</c:f>
              <c:numCache>
                <c:formatCode>General</c:formatCode>
                <c:ptCount val="8"/>
                <c:pt idx="0">
                  <c:v>6.0</c:v>
                </c:pt>
                <c:pt idx="1">
                  <c:v>8.0</c:v>
                </c:pt>
                <c:pt idx="2">
                  <c:v>11.0</c:v>
                </c:pt>
                <c:pt idx="3">
                  <c:v>13.0</c:v>
                </c:pt>
                <c:pt idx="4">
                  <c:v>5.0</c:v>
                </c:pt>
                <c:pt idx="5">
                  <c:v>12.0</c:v>
                </c:pt>
                <c:pt idx="6">
                  <c:v>7.0</c:v>
                </c:pt>
                <c:pt idx="7">
                  <c:v>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363-4FD5-AA49-BB512524B41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6581336"/>
        <c:axId val="2112734424"/>
      </c:barChart>
      <c:catAx>
        <c:axId val="2146581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2734424"/>
        <c:crosses val="autoZero"/>
        <c:auto val="1"/>
        <c:lblAlgn val="ctr"/>
        <c:lblOffset val="100"/>
        <c:noMultiLvlLbl val="0"/>
      </c:catAx>
      <c:valAx>
        <c:axId val="2112734424"/>
        <c:scaling>
          <c:orientation val="minMax"/>
          <c:max val="100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581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0398966790414"/>
          <c:y val="0.0119783009721835"/>
          <c:w val="0.716312046376434"/>
          <c:h val="0.05330059396949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Sheet1!$F$9:$F$18</c:f>
              <c:strCache>
                <c:ptCount val="10"/>
                <c:pt idx="0">
                  <c:v>Drinking</c:v>
                </c:pt>
                <c:pt idx="1">
                  <c:v>Cooking</c:v>
                </c:pt>
                <c:pt idx="2">
                  <c:v>Bathing</c:v>
                </c:pt>
                <c:pt idx="3">
                  <c:v>Filling swimming pools</c:v>
                </c:pt>
                <c:pt idx="4">
                  <c:v>Washing clothes</c:v>
                </c:pt>
                <c:pt idx="5">
                  <c:v>Watering crops</c:v>
                </c:pt>
                <c:pt idx="6">
                  <c:v>Watering dairy fields</c:v>
                </c:pt>
                <c:pt idx="7">
                  <c:v>Watering fruit trees</c:v>
                </c:pt>
                <c:pt idx="8">
                  <c:v>Flushing toilet</c:v>
                </c:pt>
                <c:pt idx="9">
                  <c:v>Watering lawn</c:v>
                </c:pt>
              </c:strCache>
            </c:strRef>
          </c:cat>
          <c:val>
            <c:numRef>
              <c:f>Sheet1!$G$9:$G$18</c:f>
              <c:numCache>
                <c:formatCode>0%</c:formatCode>
                <c:ptCount val="10"/>
                <c:pt idx="0">
                  <c:v>0.11</c:v>
                </c:pt>
                <c:pt idx="1">
                  <c:v>0.18</c:v>
                </c:pt>
                <c:pt idx="2">
                  <c:v>0.22</c:v>
                </c:pt>
                <c:pt idx="3">
                  <c:v>0.39</c:v>
                </c:pt>
                <c:pt idx="4">
                  <c:v>0.41</c:v>
                </c:pt>
                <c:pt idx="5">
                  <c:v>0.6</c:v>
                </c:pt>
                <c:pt idx="6">
                  <c:v>0.65</c:v>
                </c:pt>
                <c:pt idx="7">
                  <c:v>0.69</c:v>
                </c:pt>
                <c:pt idx="8">
                  <c:v>0.86</c:v>
                </c:pt>
                <c:pt idx="9">
                  <c:v>0.87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10-4BE3-9E95-E05417A8C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39854248"/>
        <c:axId val="2136696888"/>
      </c:barChart>
      <c:catAx>
        <c:axId val="2139854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136696888"/>
        <c:crosses val="autoZero"/>
        <c:auto val="1"/>
        <c:lblAlgn val="ctr"/>
        <c:lblOffset val="100"/>
        <c:noMultiLvlLbl val="0"/>
      </c:catAx>
      <c:valAx>
        <c:axId val="2136696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13985424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+mj-lt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summary!$B$31</c:f>
              <c:strCache>
                <c:ptCount val="1"/>
                <c:pt idx="0">
                  <c:v>Favor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summary!$C$30:$D$30</c:f>
              <c:strCache>
                <c:ptCount val="2"/>
                <c:pt idx="0">
                  <c:v>February 2006</c:v>
                </c:pt>
                <c:pt idx="1">
                  <c:v>July 2017</c:v>
                </c:pt>
              </c:strCache>
            </c:strRef>
          </c:cat>
          <c:val>
            <c:numRef>
              <c:f>summary!$C$31:$D$31</c:f>
              <c:numCache>
                <c:formatCode>0%</c:formatCode>
                <c:ptCount val="2"/>
                <c:pt idx="0">
                  <c:v>0.56</c:v>
                </c:pt>
                <c:pt idx="1">
                  <c:v>0.67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7E-48C9-A1D6-6134CC354CD5}"/>
            </c:ext>
          </c:extLst>
        </c:ser>
        <c:ser>
          <c:idx val="1"/>
          <c:order val="1"/>
          <c:tx>
            <c:strRef>
              <c:f>summary!$B$32</c:f>
              <c:strCache>
                <c:ptCount val="1"/>
                <c:pt idx="0">
                  <c:v>Oppose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summary!$C$30:$D$30</c:f>
              <c:strCache>
                <c:ptCount val="2"/>
                <c:pt idx="0">
                  <c:v>February 2006</c:v>
                </c:pt>
                <c:pt idx="1">
                  <c:v>July 2017</c:v>
                </c:pt>
              </c:strCache>
            </c:strRef>
          </c:cat>
          <c:val>
            <c:numRef>
              <c:f>summary!$C$32:$D$32</c:f>
              <c:numCache>
                <c:formatCode>0%</c:formatCode>
                <c:ptCount val="2"/>
                <c:pt idx="0">
                  <c:v>0.33</c:v>
                </c:pt>
                <c:pt idx="1">
                  <c:v>0.26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67E-48C9-A1D6-6134CC354CD5}"/>
            </c:ext>
          </c:extLst>
        </c:ser>
        <c:ser>
          <c:idx val="2"/>
          <c:order val="2"/>
          <c:tx>
            <c:strRef>
              <c:f>summary!$B$33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summary!$C$30:$D$30</c:f>
              <c:strCache>
                <c:ptCount val="2"/>
                <c:pt idx="0">
                  <c:v>February 2006</c:v>
                </c:pt>
                <c:pt idx="1">
                  <c:v>July 2017</c:v>
                </c:pt>
              </c:strCache>
            </c:strRef>
          </c:cat>
          <c:val>
            <c:numRef>
              <c:f>summary!$C$33:$D$33</c:f>
              <c:numCache>
                <c:formatCode>0%</c:formatCode>
                <c:ptCount val="2"/>
                <c:pt idx="0">
                  <c:v>0.11</c:v>
                </c:pt>
                <c:pt idx="1">
                  <c:v>0.07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67E-48C9-A1D6-6134CC354C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145536824"/>
        <c:axId val="2145533144"/>
      </c:barChart>
      <c:catAx>
        <c:axId val="2145536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145533144"/>
        <c:crosses val="autoZero"/>
        <c:auto val="1"/>
        <c:lblAlgn val="ctr"/>
        <c:lblOffset val="100"/>
        <c:noMultiLvlLbl val="0"/>
      </c:catAx>
      <c:valAx>
        <c:axId val="2145533144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14553682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5016201678494"/>
          <c:y val="0.00439335919213094"/>
          <c:w val="0.240292440296815"/>
          <c:h val="0.4160289785848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+mj-lt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0.68097</cdr:x>
      <cdr:y>0.89362</cdr:y>
    </cdr:from>
    <cdr:to>
      <cdr:x>0.80497</cdr:x>
      <cdr:y>0.94956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BB43396B-4E6D-4DA2-93EE-841BB557FC0F}"/>
            </a:ext>
          </a:extLst>
        </cdr:cNvPr>
        <cdr:cNvSpPr txBox="1"/>
      </cdr:nvSpPr>
      <cdr:spPr>
        <a:xfrm xmlns:a="http://schemas.openxmlformats.org/drawingml/2006/main">
          <a:off x="6059601" y="3764618"/>
          <a:ext cx="1103405" cy="2356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/>
            <a:t>Percent</a:t>
          </a:r>
        </a:p>
        <a:p xmlns:a="http://schemas.openxmlformats.org/drawingml/2006/main">
          <a:endParaRPr lang="en-US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19F21-C787-4286-BCEE-94D542B33C80}" type="datetimeFigureOut">
              <a:rPr lang="en-US" smtClean="0"/>
              <a:t>11/7/17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3500" y="1163638"/>
            <a:ext cx="4191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9ACD0-200F-48C2-A384-F46BAE9917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878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9ACD0-200F-48C2-A384-F46BAE9917E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329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9ACD0-200F-48C2-A384-F46BAE9917E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108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9ACD0-200F-48C2-A384-F46BAE9917E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97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9ACD0-200F-48C2-A384-F46BAE9917E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375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9ACD0-200F-48C2-A384-F46BAE9917E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301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9ACD0-200F-48C2-A384-F46BAE9917E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706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9ACD0-200F-48C2-A384-F46BAE9917E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792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9ACD0-200F-48C2-A384-F46BAE9917E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05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9ACD0-200F-48C2-A384-F46BAE9917E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156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9ACD0-200F-48C2-A384-F46BAE9917E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859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9ACD0-200F-48C2-A384-F46BAE9917E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409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9ACD0-200F-48C2-A384-F46BAE9917E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2710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9ACD0-200F-48C2-A384-F46BAE9917E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1536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9ACD0-200F-48C2-A384-F46BAE9917E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9319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9ACD0-200F-48C2-A384-F46BAE9917E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2923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9ACD0-200F-48C2-A384-F46BAE9917E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8205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9ACD0-200F-48C2-A384-F46BAE9917E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4647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9ACD0-200F-48C2-A384-F46BAE9917E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8719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9ACD0-200F-48C2-A384-F46BAE9917E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353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9ACD0-200F-48C2-A384-F46BAE9917E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466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9ACD0-200F-48C2-A384-F46BAE9917E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6763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9ACD0-200F-48C2-A384-F46BAE9917E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532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9ACD0-200F-48C2-A384-F46BAE9917E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7610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9ACD0-200F-48C2-A384-F46BAE9917ED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9080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9ACD0-200F-48C2-A384-F46BAE9917ED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3467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9ACD0-200F-48C2-A384-F46BAE9917ED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8128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9ACD0-200F-48C2-A384-F46BAE9917ED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358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9ACD0-200F-48C2-A384-F46BAE9917ED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6385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9ACD0-200F-48C2-A384-F46BAE9917ED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9809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9ACD0-200F-48C2-A384-F46BAE9917ED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8101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9ACD0-200F-48C2-A384-F46BAE9917ED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124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9ACD0-200F-48C2-A384-F46BAE9917E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869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9ACD0-200F-48C2-A384-F46BAE9917E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904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9ACD0-200F-48C2-A384-F46BAE9917E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874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9ACD0-200F-48C2-A384-F46BAE9917E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665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9ACD0-200F-48C2-A384-F46BAE9917E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724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9ACD0-200F-48C2-A384-F46BAE9917E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780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6545A74-4443-4AB8-970A-5C1334BC93A0}" type="datetimeFigureOut">
              <a:rPr lang="en-US" smtClean="0"/>
              <a:t>11/7/17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1FDE-AF40-4FD1-B663-48A20D057D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904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6545A74-4443-4AB8-970A-5C1334BC93A0}" type="datetimeFigureOut">
              <a:rPr lang="en-US" smtClean="0"/>
              <a:t>11/7/17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1FDE-AF40-4FD1-B663-48A20D057D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53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6545A74-4443-4AB8-970A-5C1334BC93A0}" type="datetimeFigureOut">
              <a:rPr lang="en-US" smtClean="0"/>
              <a:t>11/7/17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1FDE-AF40-4FD1-B663-48A20D057D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7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6545A74-4443-4AB8-970A-5C1334BC93A0}" type="datetimeFigureOut">
              <a:rPr lang="en-US" smtClean="0"/>
              <a:t>11/7/17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1FDE-AF40-4FD1-B663-48A20D057D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81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6545A74-4443-4AB8-970A-5C1334BC93A0}" type="datetimeFigureOut">
              <a:rPr lang="en-US" smtClean="0"/>
              <a:t>11/7/17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1FDE-AF40-4FD1-B663-48A20D057D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287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6545A74-4443-4AB8-970A-5C1334BC93A0}" type="datetimeFigureOut">
              <a:rPr lang="en-US" smtClean="0"/>
              <a:t>11/7/17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1FDE-AF40-4FD1-B663-48A20D057D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492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6545A74-4443-4AB8-970A-5C1334BC93A0}" type="datetimeFigureOut">
              <a:rPr lang="en-US" smtClean="0"/>
              <a:t>11/7/17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1FDE-AF40-4FD1-B663-48A20D057D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311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6545A74-4443-4AB8-970A-5C1334BC93A0}" type="datetimeFigureOut">
              <a:rPr lang="en-US" smtClean="0"/>
              <a:t>11/7/17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1FDE-AF40-4FD1-B663-48A20D057D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29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6545A74-4443-4AB8-970A-5C1334BC93A0}" type="datetimeFigureOut">
              <a:rPr lang="en-US" smtClean="0"/>
              <a:t>11/7/17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1FDE-AF40-4FD1-B663-48A20D057D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08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6545A74-4443-4AB8-970A-5C1334BC93A0}" type="datetimeFigureOut">
              <a:rPr lang="en-US" smtClean="0"/>
              <a:t>11/7/17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1FDE-AF40-4FD1-B663-48A20D057D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724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6545A74-4443-4AB8-970A-5C1334BC93A0}" type="datetimeFigureOut">
              <a:rPr lang="en-US" smtClean="0"/>
              <a:t>11/7/17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1FDE-AF40-4FD1-B663-48A20D057D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20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7198" y="649287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31FDE-AF40-4FD1-B663-48A20D057D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08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8532" y="1"/>
            <a:ext cx="103063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94629"/>
            <a:ext cx="9144000" cy="17907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Insights on Customer Attitudes Toward Water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157070"/>
            <a:ext cx="6858000" cy="145616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Mitch Tobin</a:t>
            </a:r>
          </a:p>
          <a:p>
            <a:r>
              <a:rPr lang="en-US" b="1" dirty="0">
                <a:solidFill>
                  <a:schemeClr val="bg1"/>
                </a:solidFill>
              </a:rPr>
              <a:t>Editor, WaterPolls.org</a:t>
            </a:r>
          </a:p>
          <a:p>
            <a:r>
              <a:rPr lang="en-US" b="1" dirty="0">
                <a:solidFill>
                  <a:schemeClr val="bg1"/>
                </a:solidFill>
              </a:rPr>
              <a:t>mitch@seatosnow.com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5" y="5240960"/>
            <a:ext cx="1541912" cy="153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80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5CD74541-88E5-4789-820B-CA906710FB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0351861"/>
              </p:ext>
            </p:extLst>
          </p:nvPr>
        </p:nvGraphicFramePr>
        <p:xfrm>
          <a:off x="528507" y="1350735"/>
          <a:ext cx="8229599" cy="4840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8507" y="981404"/>
            <a:ext cx="7063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Percent who worried “a great deal” about drinking water pollution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77240"/>
          </a:xfrm>
        </p:spPr>
        <p:txBody>
          <a:bodyPr>
            <a:normAutofit/>
          </a:bodyPr>
          <a:lstStyle/>
          <a:p>
            <a:r>
              <a:rPr lang="en-US" dirty="0"/>
              <a:t>Non-white, lower-income Americans especially worried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10693" y="6581001"/>
            <a:ext cx="1633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Source: Gallup Poll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259A43F-2994-43C2-92CC-00062544A2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" y="6550441"/>
            <a:ext cx="1479445" cy="2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86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70CBB3B-4CDC-4730-BC94-0A7083E29FE9}"/>
              </a:ext>
            </a:extLst>
          </p:cNvPr>
          <p:cNvSpPr txBox="1"/>
          <p:nvPr/>
        </p:nvSpPr>
        <p:spPr>
          <a:xfrm>
            <a:off x="109058" y="2659310"/>
            <a:ext cx="8917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2) Flint and drought have impacted public opinion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B82A227-16C5-42D5-85E3-BEC2BEFEB8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" y="6550441"/>
            <a:ext cx="1479445" cy="2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13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B1560-EB72-4319-83B5-E55D7484D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77240"/>
          </a:xfrm>
        </p:spPr>
        <p:txBody>
          <a:bodyPr/>
          <a:lstStyle/>
          <a:p>
            <a:r>
              <a:rPr lang="en-US" dirty="0"/>
              <a:t>Many think a crisis like Flint could happen to them</a:t>
            </a:r>
          </a:p>
        </p:txBody>
      </p:sp>
      <p:pic>
        <p:nvPicPr>
          <p:cNvPr id="4098" name="Picture 2" descr="https://i2.wp.com/waterpolls.org/wp-content/uploads/2017/07/nestle11-1.png">
            <a:extLst>
              <a:ext uri="{FF2B5EF4-FFF2-40B4-BE49-F238E27FC236}">
                <a16:creationId xmlns="" xmlns:a16="http://schemas.microsoft.com/office/drawing/2014/main" id="{67E6772E-A1AE-4C4F-AA10-9DFA793A50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" r="2386"/>
          <a:stretch/>
        </p:blipFill>
        <p:spPr bwMode="auto">
          <a:xfrm>
            <a:off x="83889" y="959506"/>
            <a:ext cx="8850386" cy="518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E6CB6CC-6095-4452-A616-50FA7EF459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" y="6550441"/>
            <a:ext cx="1479445" cy="2658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D69D4DB-627E-43E9-893D-AF4FA4A6E926}"/>
              </a:ext>
            </a:extLst>
          </p:cNvPr>
          <p:cNvSpPr txBox="1"/>
          <p:nvPr/>
        </p:nvSpPr>
        <p:spPr>
          <a:xfrm>
            <a:off x="5578680" y="6557792"/>
            <a:ext cx="3565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Source: May 2017 Nestlé Waters North America poll</a:t>
            </a:r>
          </a:p>
        </p:txBody>
      </p:sp>
    </p:spTree>
    <p:extLst>
      <p:ext uri="{BB962C8B-B14F-4D97-AF65-F5344CB8AC3E}">
        <p14:creationId xmlns:p14="http://schemas.microsoft.com/office/powerpoint/2010/main" val="3946834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EF6518-CF00-40DD-A520-44330FF2E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Californians’ views of water supply: 2009-2017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F30C219-8C1E-4E0F-80CF-6FF545A87ADE}"/>
              </a:ext>
            </a:extLst>
          </p:cNvPr>
          <p:cNvSpPr txBox="1"/>
          <p:nvPr/>
        </p:nvSpPr>
        <p:spPr>
          <a:xfrm>
            <a:off x="6098796" y="6581001"/>
            <a:ext cx="3045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</a:rPr>
              <a:t>Source: Public Policy Institute of California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7DF196A-BAC4-450B-86BC-8E69961B513A}"/>
              </a:ext>
            </a:extLst>
          </p:cNvPr>
          <p:cNvSpPr txBox="1"/>
          <p:nvPr/>
        </p:nvSpPr>
        <p:spPr>
          <a:xfrm>
            <a:off x="163919" y="670237"/>
            <a:ext cx="8631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+mj-lt"/>
              </a:rPr>
              <a:t>“Would you say that the supply of water is a big problem, somewhat of a problem, or not much of a problem in your part of California?”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2E110610-365C-496C-A9D4-71B3F296A9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0061145"/>
              </p:ext>
            </p:extLst>
          </p:nvPr>
        </p:nvGraphicFramePr>
        <p:xfrm>
          <a:off x="553673" y="1378123"/>
          <a:ext cx="8241711" cy="5039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A43E0BC-FB38-48AF-B15F-EAE8A89C8A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" y="6550441"/>
            <a:ext cx="1479445" cy="2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32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77240"/>
          </a:xfrm>
        </p:spPr>
        <p:txBody>
          <a:bodyPr>
            <a:normAutofit/>
          </a:bodyPr>
          <a:lstStyle/>
          <a:p>
            <a:r>
              <a:rPr lang="en-US" dirty="0"/>
              <a:t>Public opinion impacts water conservation efforts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843" y="1257224"/>
            <a:ext cx="6073900" cy="45714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E2C1B4B-4480-4BEF-8E70-4E00F89ACD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" y="6550441"/>
            <a:ext cx="1479445" cy="2658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FBCBA86-8C67-48AE-B95B-0F4DBEE8B938}"/>
              </a:ext>
            </a:extLst>
          </p:cNvPr>
          <p:cNvSpPr txBox="1"/>
          <p:nvPr/>
        </p:nvSpPr>
        <p:spPr>
          <a:xfrm>
            <a:off x="6098796" y="6581001"/>
            <a:ext cx="3045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</a:rPr>
              <a:t>Source: Public Policy Institute of California</a:t>
            </a:r>
          </a:p>
        </p:txBody>
      </p:sp>
    </p:spTree>
    <p:extLst>
      <p:ext uri="{BB962C8B-B14F-4D97-AF65-F5344CB8AC3E}">
        <p14:creationId xmlns:p14="http://schemas.microsoft.com/office/powerpoint/2010/main" val="1441545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70CBB3B-4CDC-4730-BC94-0A7083E29FE9}"/>
              </a:ext>
            </a:extLst>
          </p:cNvPr>
          <p:cNvSpPr txBox="1"/>
          <p:nvPr/>
        </p:nvSpPr>
        <p:spPr>
          <a:xfrm>
            <a:off x="268448" y="2659310"/>
            <a:ext cx="8724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3) Water is less partisan than many other issues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B82A227-16C5-42D5-85E3-BEC2BEFEB8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" y="6550441"/>
            <a:ext cx="1479445" cy="2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83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77240"/>
          </a:xfrm>
        </p:spPr>
        <p:txBody>
          <a:bodyPr/>
          <a:lstStyle/>
          <a:p>
            <a:r>
              <a:rPr lang="en-US" dirty="0"/>
              <a:t>Strong bipartisan support for water conservation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53" y="1196043"/>
            <a:ext cx="8766494" cy="49705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82686" y="6581001"/>
            <a:ext cx="2961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Source: 2016 Conservation in the West Poll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9086B77-540D-416A-B50C-240ADB55FC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" y="6550441"/>
            <a:ext cx="1479445" cy="2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88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E92824-43BB-46BE-9938-B906816AF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77240"/>
          </a:xfrm>
        </p:spPr>
        <p:txBody>
          <a:bodyPr/>
          <a:lstStyle/>
          <a:p>
            <a:r>
              <a:rPr lang="en-US" dirty="0"/>
              <a:t>Overwhelming support for fixing water infrastructure </a:t>
            </a:r>
          </a:p>
        </p:txBody>
      </p:sp>
      <p:pic>
        <p:nvPicPr>
          <p:cNvPr id="7170" name="Picture 2" descr="https://i2.wp.com/waterpolls.org/wp-content/uploads/2017/05/May-2017-National-Poll-Findings_Value-of-Water-Campaign_0_Page_08.jpg">
            <a:extLst>
              <a:ext uri="{FF2B5EF4-FFF2-40B4-BE49-F238E27FC236}">
                <a16:creationId xmlns="" xmlns:a16="http://schemas.microsoft.com/office/drawing/2014/main" id="{7238E452-2DC8-47EC-8B64-6F82213E26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76"/>
          <a:stretch/>
        </p:blipFill>
        <p:spPr bwMode="auto">
          <a:xfrm>
            <a:off x="467904" y="820521"/>
            <a:ext cx="8318862" cy="556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5317A0D-617D-4FA3-AE48-246D5CCB69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" y="6550441"/>
            <a:ext cx="1479445" cy="2658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A07E79E-841C-41C4-B873-25FC775F9B39}"/>
              </a:ext>
            </a:extLst>
          </p:cNvPr>
          <p:cNvSpPr txBox="1"/>
          <p:nvPr/>
        </p:nvSpPr>
        <p:spPr>
          <a:xfrm>
            <a:off x="5738070" y="6581001"/>
            <a:ext cx="3405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Source: May 2017 Value of Water Campaign poll</a:t>
            </a:r>
          </a:p>
        </p:txBody>
      </p:sp>
    </p:spTree>
    <p:extLst>
      <p:ext uri="{BB962C8B-B14F-4D97-AF65-F5344CB8AC3E}">
        <p14:creationId xmlns:p14="http://schemas.microsoft.com/office/powerpoint/2010/main" val="1641246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497424-9512-49D8-BB62-C1CBBA943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77240"/>
          </a:xfrm>
        </p:spPr>
        <p:txBody>
          <a:bodyPr/>
          <a:lstStyle/>
          <a:p>
            <a:r>
              <a:rPr lang="en-US" dirty="0"/>
              <a:t>Bipartisan consensus on reforming flood policies</a:t>
            </a:r>
          </a:p>
        </p:txBody>
      </p:sp>
      <p:pic>
        <p:nvPicPr>
          <p:cNvPr id="1026" name="Picture 2" descr="https://i2.wp.com/waterpolls.org/wp-content/uploads/2017/08/flooding3.png">
            <a:extLst>
              <a:ext uri="{FF2B5EF4-FFF2-40B4-BE49-F238E27FC236}">
                <a16:creationId xmlns="" xmlns:a16="http://schemas.microsoft.com/office/drawing/2014/main" id="{5C07638F-3C29-4478-9D09-A517E19DE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22" y="951025"/>
            <a:ext cx="8387959" cy="513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7B03AB9-8D2C-4FE2-9091-36DF221761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" y="6550441"/>
            <a:ext cx="1479445" cy="2658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AE1C89E-D9E3-48BE-9AC9-8639E2E2CB77}"/>
              </a:ext>
            </a:extLst>
          </p:cNvPr>
          <p:cNvSpPr txBox="1"/>
          <p:nvPr/>
        </p:nvSpPr>
        <p:spPr>
          <a:xfrm>
            <a:off x="5738070" y="6581001"/>
            <a:ext cx="3405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Source: March 2017 Pew Charitable Trusts poll</a:t>
            </a:r>
          </a:p>
        </p:txBody>
      </p:sp>
    </p:spTree>
    <p:extLst>
      <p:ext uri="{BB962C8B-B14F-4D97-AF65-F5344CB8AC3E}">
        <p14:creationId xmlns:p14="http://schemas.microsoft.com/office/powerpoint/2010/main" val="2697936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824F42-CDDE-449A-A904-D14265620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77240"/>
          </a:xfrm>
        </p:spPr>
        <p:txBody>
          <a:bodyPr/>
          <a:lstStyle/>
          <a:p>
            <a:r>
              <a:rPr lang="en-US" dirty="0"/>
              <a:t>But climate change evokes strong partisan differences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8BA21E3-2834-4907-ABFE-4F556AF0D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558" y="1091898"/>
            <a:ext cx="4278385" cy="35119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EB52CE6-C92B-497F-A175-F397C4DB94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81" y="1343101"/>
            <a:ext cx="4395148" cy="45082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1555514-AE5D-4FFA-9455-40A1E4932F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" y="6550441"/>
            <a:ext cx="1479445" cy="2658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6668D09-98F0-4B5C-BF83-D187C7C1FBCB}"/>
              </a:ext>
            </a:extLst>
          </p:cNvPr>
          <p:cNvSpPr txBox="1"/>
          <p:nvPr/>
        </p:nvSpPr>
        <p:spPr>
          <a:xfrm>
            <a:off x="6274964" y="6581001"/>
            <a:ext cx="2869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Source: Sept./Oct. 2017 AP-NORC poll</a:t>
            </a:r>
          </a:p>
        </p:txBody>
      </p:sp>
    </p:spTree>
    <p:extLst>
      <p:ext uri="{BB962C8B-B14F-4D97-AF65-F5344CB8AC3E}">
        <p14:creationId xmlns:p14="http://schemas.microsoft.com/office/powerpoint/2010/main" val="3934864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24" y="194451"/>
            <a:ext cx="7491368" cy="6288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" y="6550441"/>
            <a:ext cx="1479445" cy="2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0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A2ED92-6579-4B8C-A73A-B14F429F7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Wide partisan divide over climate change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7323036-0656-41AF-9596-89948846E7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" y="6550441"/>
            <a:ext cx="1479445" cy="2658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80E15E-0532-4C80-B2D2-9CCDEB316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116" y="777241"/>
            <a:ext cx="8167911" cy="58500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B4686F1-1CAF-444D-8348-9F08B2D9B7A7}"/>
              </a:ext>
            </a:extLst>
          </p:cNvPr>
          <p:cNvSpPr txBox="1"/>
          <p:nvPr/>
        </p:nvSpPr>
        <p:spPr>
          <a:xfrm>
            <a:off x="5159229" y="6557792"/>
            <a:ext cx="3984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Source: FM3/POS Sept./Oct. 2017 Water Foundation poll</a:t>
            </a:r>
          </a:p>
        </p:txBody>
      </p:sp>
    </p:spTree>
    <p:extLst>
      <p:ext uri="{BB962C8B-B14F-4D97-AF65-F5344CB8AC3E}">
        <p14:creationId xmlns:p14="http://schemas.microsoft.com/office/powerpoint/2010/main" val="3188753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70CBB3B-4CDC-4730-BC94-0A7083E29FE9}"/>
              </a:ext>
            </a:extLst>
          </p:cNvPr>
          <p:cNvSpPr txBox="1"/>
          <p:nvPr/>
        </p:nvSpPr>
        <p:spPr>
          <a:xfrm>
            <a:off x="268448" y="2659310"/>
            <a:ext cx="87245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4) Many favor conservation and see it as their civic duty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B82A227-16C5-42D5-85E3-BEC2BEFEB8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" y="6550441"/>
            <a:ext cx="1479445" cy="2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31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77240"/>
          </a:xfrm>
        </p:spPr>
        <p:txBody>
          <a:bodyPr/>
          <a:lstStyle/>
          <a:p>
            <a:r>
              <a:rPr lang="en-US" dirty="0"/>
              <a:t>Many people see water conservation as a civic duty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3623" y="5879179"/>
            <a:ext cx="6795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F6D122E-1264-4502-80E2-7C0DDB1CF2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" y="6550441"/>
            <a:ext cx="1479445" cy="2658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9100A27-C7DA-40FA-888E-30B12A9E85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5" y="802940"/>
            <a:ext cx="7523477" cy="56406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AE70B00-C9DE-4DAD-B0F5-67738DED20F4}"/>
              </a:ext>
            </a:extLst>
          </p:cNvPr>
          <p:cNvSpPr txBox="1"/>
          <p:nvPr/>
        </p:nvSpPr>
        <p:spPr>
          <a:xfrm>
            <a:off x="6140740" y="6557792"/>
            <a:ext cx="3003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Source: San Diego County Water Authority</a:t>
            </a:r>
          </a:p>
        </p:txBody>
      </p:sp>
    </p:spTree>
    <p:extLst>
      <p:ext uri="{BB962C8B-B14F-4D97-AF65-F5344CB8AC3E}">
        <p14:creationId xmlns:p14="http://schemas.microsoft.com/office/powerpoint/2010/main" val="201202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B5C36568-A61B-4679-8293-46DE9BF86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77240"/>
          </a:xfrm>
        </p:spPr>
        <p:txBody>
          <a:bodyPr>
            <a:noAutofit/>
          </a:bodyPr>
          <a:lstStyle/>
          <a:p>
            <a:r>
              <a:rPr lang="en-US" dirty="0"/>
              <a:t>Californians’ views on local water conservation efforts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68A7BA5-7D71-408E-8529-0037BBF7D562}"/>
              </a:ext>
            </a:extLst>
          </p:cNvPr>
          <p:cNvSpPr txBox="1"/>
          <p:nvPr/>
        </p:nvSpPr>
        <p:spPr>
          <a:xfrm>
            <a:off x="5117283" y="6581001"/>
            <a:ext cx="40267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</a:rPr>
              <a:t>Source: July 2017 Public Policy Institute of California Poll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88917ED-8ED4-481D-9AC0-242C6DE23C1F}"/>
              </a:ext>
            </a:extLst>
          </p:cNvPr>
          <p:cNvSpPr txBox="1"/>
          <p:nvPr/>
        </p:nvSpPr>
        <p:spPr>
          <a:xfrm>
            <a:off x="163920" y="947102"/>
            <a:ext cx="8725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Georgia" panose="02040502050405020303" pitchFamily="18" charset="0"/>
              </a:rPr>
              <a:t>“When it comes to water conservation in your part of California, do you think that your local government is doing too much, the right amount, or not enough?”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53644516-AD51-4752-BA0F-95C4B7710C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4169010"/>
              </p:ext>
            </p:extLst>
          </p:nvPr>
        </p:nvGraphicFramePr>
        <p:xfrm>
          <a:off x="163920" y="1744910"/>
          <a:ext cx="8812300" cy="467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D5678C3-1DF7-4E8C-92B1-98774A144C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" y="6550441"/>
            <a:ext cx="1479445" cy="2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86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3C6B5C-4301-445A-AA1B-1D97E204E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73FE696-DDEC-4455-B754-D5DD8E2D7FE8}"/>
              </a:ext>
            </a:extLst>
          </p:cNvPr>
          <p:cNvSpPr txBox="1"/>
          <p:nvPr/>
        </p:nvSpPr>
        <p:spPr>
          <a:xfrm>
            <a:off x="427839" y="2659310"/>
            <a:ext cx="8397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/>
              <a:t>5) Americans are willing to pay to fix their water infrastructure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1377BD7-2742-4252-9548-D73C3C82CF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" y="6550441"/>
            <a:ext cx="1479445" cy="2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62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DE70D5-9481-4537-B826-750BB053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345336" cy="777240"/>
          </a:xfrm>
        </p:spPr>
        <p:txBody>
          <a:bodyPr>
            <a:normAutofit/>
          </a:bodyPr>
          <a:lstStyle/>
          <a:p>
            <a:r>
              <a:rPr lang="en-US" dirty="0"/>
              <a:t>People may not instantly think of water infrastructure</a:t>
            </a:r>
          </a:p>
        </p:txBody>
      </p:sp>
      <p:pic>
        <p:nvPicPr>
          <p:cNvPr id="8194" name="Picture 2" descr="https://i2.wp.com/waterpolls.org/wp-content/uploads/2017/05/ipsos-infrastructure-poll_Page_17.png">
            <a:extLst>
              <a:ext uri="{FF2B5EF4-FFF2-40B4-BE49-F238E27FC236}">
                <a16:creationId xmlns="" xmlns:a16="http://schemas.microsoft.com/office/drawing/2014/main" id="{7BC61695-7FD1-4A5D-BCDE-208125F76B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6"/>
          <a:stretch/>
        </p:blipFill>
        <p:spPr bwMode="auto">
          <a:xfrm>
            <a:off x="681265" y="628372"/>
            <a:ext cx="7841950" cy="608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A3830AF-77B9-46A7-A6BF-77505EBC01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" y="6550441"/>
            <a:ext cx="1479445" cy="2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50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77240"/>
          </a:xfrm>
        </p:spPr>
        <p:txBody>
          <a:bodyPr/>
          <a:lstStyle/>
          <a:p>
            <a:r>
              <a:rPr lang="en-US" dirty="0"/>
              <a:t>High levels of concern over water infrastructure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1" y="1488747"/>
            <a:ext cx="4181289" cy="41812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707" y="1488747"/>
            <a:ext cx="4181289" cy="41812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01946" y="6585426"/>
            <a:ext cx="2990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Source: 2016 MWH Global water survey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DAEC549-DCD1-47D2-9CB3-DAA3B07173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" y="6550441"/>
            <a:ext cx="1479445" cy="2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07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29A5DE-4DA1-4C5C-9273-B46CC1EE7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77240"/>
          </a:xfrm>
        </p:spPr>
        <p:txBody>
          <a:bodyPr>
            <a:noAutofit/>
          </a:bodyPr>
          <a:lstStyle/>
          <a:p>
            <a:r>
              <a:rPr lang="en-US" sz="2800" dirty="0"/>
              <a:t>Willingness to pay $1/month for infrastructure, clean water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F183CAA-1D2B-4D57-AD7F-28116EFC00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" y="6550441"/>
            <a:ext cx="1479445" cy="265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04227A6-B82B-43DE-8017-34752CAE10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936"/>
          <a:stretch/>
        </p:blipFill>
        <p:spPr>
          <a:xfrm>
            <a:off x="26736" y="1057459"/>
            <a:ext cx="9060386" cy="52657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C148548-F7D2-4E1D-9461-9023F5490315}"/>
              </a:ext>
            </a:extLst>
          </p:cNvPr>
          <p:cNvSpPr txBox="1"/>
          <p:nvPr/>
        </p:nvSpPr>
        <p:spPr>
          <a:xfrm>
            <a:off x="5159229" y="6557792"/>
            <a:ext cx="3984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Source: FM3/POS Sept./Oct. 2017 Water Foundation poll</a:t>
            </a:r>
          </a:p>
        </p:txBody>
      </p:sp>
    </p:spTree>
    <p:extLst>
      <p:ext uri="{BB962C8B-B14F-4D97-AF65-F5344CB8AC3E}">
        <p14:creationId xmlns:p14="http://schemas.microsoft.com/office/powerpoint/2010/main" val="1308775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3C6B5C-4301-445A-AA1B-1D97E204E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73FE696-DDEC-4455-B754-D5DD8E2D7FE8}"/>
              </a:ext>
            </a:extLst>
          </p:cNvPr>
          <p:cNvSpPr txBox="1"/>
          <p:nvPr/>
        </p:nvSpPr>
        <p:spPr>
          <a:xfrm>
            <a:off x="268448" y="2659310"/>
            <a:ext cx="87245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/>
              <a:t>6) Water seen as a good value, but people are wary of rate increases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6D4AF51-E4FB-4099-A474-38DD984525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" y="6550441"/>
            <a:ext cx="1479445" cy="2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63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ACC91B-D976-44CA-BE38-C254A7FA7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77240"/>
          </a:xfrm>
        </p:spPr>
        <p:txBody>
          <a:bodyPr>
            <a:normAutofit/>
          </a:bodyPr>
          <a:lstStyle/>
          <a:p>
            <a:r>
              <a:rPr lang="en-US" dirty="0"/>
              <a:t>Most Westerners think their water bills are reasonable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598E127-5401-43C2-A734-A39400C901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" y="6550441"/>
            <a:ext cx="1479445" cy="2658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C2D7A51-FC82-4C89-A613-9192F4919701}"/>
              </a:ext>
            </a:extLst>
          </p:cNvPr>
          <p:cNvSpPr txBox="1"/>
          <p:nvPr/>
        </p:nvSpPr>
        <p:spPr>
          <a:xfrm>
            <a:off x="5922628" y="6574570"/>
            <a:ext cx="3221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Source: Sept./Oct. 2017 Water Foundation poll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CB241D7-6926-4607-AF04-7AB86A1B7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81" y="907923"/>
            <a:ext cx="8091046" cy="586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71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947" y="1174459"/>
            <a:ext cx="8783273" cy="5002504"/>
          </a:xfrm>
        </p:spPr>
        <p:txBody>
          <a:bodyPr>
            <a:normAutofit/>
          </a:bodyPr>
          <a:lstStyle/>
          <a:p>
            <a:pPr marL="514350" lvl="0" indent="-514350">
              <a:buAutoNum type="arabicParenR"/>
            </a:pPr>
            <a:r>
              <a:rPr lang="en-US" sz="2800" b="1" dirty="0"/>
              <a:t>Americans are very worried about their water</a:t>
            </a:r>
          </a:p>
          <a:p>
            <a:pPr marL="514350" lvl="0" indent="-514350">
              <a:buAutoNum type="arabicParenR"/>
            </a:pPr>
            <a:r>
              <a:rPr lang="en-US" sz="2800" b="1" dirty="0"/>
              <a:t>Flint and drought have impacted public opinion</a:t>
            </a:r>
          </a:p>
          <a:p>
            <a:pPr marL="514350" lvl="0" indent="-514350">
              <a:buAutoNum type="arabicParenR"/>
            </a:pPr>
            <a:r>
              <a:rPr lang="en-US" sz="2800" b="1" dirty="0"/>
              <a:t>Water is less partisan than many other issues</a:t>
            </a:r>
          </a:p>
          <a:p>
            <a:pPr marL="514350" lvl="0" indent="-514350">
              <a:buAutoNum type="arabicParenR"/>
            </a:pPr>
            <a:r>
              <a:rPr lang="en-US" sz="2800" b="1" dirty="0"/>
              <a:t>Many favor conservation and see it as their civic duty</a:t>
            </a:r>
          </a:p>
          <a:p>
            <a:pPr marL="514350" lvl="0" indent="-514350">
              <a:buAutoNum type="arabicParenR"/>
            </a:pPr>
            <a:r>
              <a:rPr lang="en-US" sz="2800" b="1" dirty="0"/>
              <a:t>Americans are willing to pay to fix their water infrastructure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2800" b="1" dirty="0"/>
              <a:t>Water seen as a good value, but people are wary of rate increases</a:t>
            </a:r>
          </a:p>
          <a:p>
            <a:pPr marL="514350" lvl="0" indent="-514350">
              <a:buAutoNum type="arabicParenR"/>
            </a:pPr>
            <a:r>
              <a:rPr lang="en-US" sz="2800" b="1" dirty="0"/>
              <a:t>Communications are critical for recycled water</a:t>
            </a:r>
          </a:p>
          <a:p>
            <a:pPr marL="514350" lvl="0" indent="-514350">
              <a:buAutoNum type="arabicParenR"/>
            </a:pPr>
            <a:endParaRPr lang="en-US" sz="3200" b="1" dirty="0"/>
          </a:p>
          <a:p>
            <a:pPr marL="514350" lvl="0" indent="-514350">
              <a:buAutoNum type="arabicParenR"/>
            </a:pPr>
            <a:endParaRPr lang="en-US" sz="3200" b="1" dirty="0"/>
          </a:p>
          <a:p>
            <a:pPr marL="514350" lvl="0" indent="-514350">
              <a:buAutoNum type="arabicParenR"/>
            </a:pPr>
            <a:endParaRPr lang="en-US" sz="3200" b="1" dirty="0"/>
          </a:p>
          <a:p>
            <a:pPr marL="514350" lvl="0" indent="-514350">
              <a:buAutoNum type="arabicParenR"/>
            </a:pPr>
            <a:endParaRPr lang="en-US" sz="3200" b="1" dirty="0"/>
          </a:p>
          <a:p>
            <a:pPr marL="514350" lvl="0" indent="-514350">
              <a:buAutoNum type="arabicParenR"/>
            </a:pPr>
            <a:endParaRPr lang="en-US" sz="3200" b="1" dirty="0"/>
          </a:p>
          <a:p>
            <a:pPr marL="514350" lvl="0" indent="-514350">
              <a:buAutoNum type="arabicParenR"/>
            </a:pPr>
            <a:endParaRPr lang="en-US" sz="3200" b="1" dirty="0"/>
          </a:p>
          <a:p>
            <a:endParaRPr lang="en-US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B08AF52-2840-43C8-8A74-17CE5DF612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" y="6550441"/>
            <a:ext cx="1479445" cy="2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7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5AF37C-10D7-4401-A5E8-1DFC843C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see water as a good or excellent value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7E3D6D3-42BC-4D65-9D98-F7D9D7CEDE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7"/>
          <a:stretch/>
        </p:blipFill>
        <p:spPr>
          <a:xfrm>
            <a:off x="875450" y="843727"/>
            <a:ext cx="7584232" cy="56399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2C6DD63-1569-4A2E-80CA-A653B50F37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" y="6550441"/>
            <a:ext cx="1479445" cy="2658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5111318-A04A-494F-8628-4664525C9F09}"/>
              </a:ext>
            </a:extLst>
          </p:cNvPr>
          <p:cNvSpPr txBox="1"/>
          <p:nvPr/>
        </p:nvSpPr>
        <p:spPr>
          <a:xfrm>
            <a:off x="6140740" y="6557792"/>
            <a:ext cx="3003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Source: San Diego County Water Authority</a:t>
            </a:r>
          </a:p>
        </p:txBody>
      </p:sp>
    </p:spTree>
    <p:extLst>
      <p:ext uri="{BB962C8B-B14F-4D97-AF65-F5344CB8AC3E}">
        <p14:creationId xmlns:p14="http://schemas.microsoft.com/office/powerpoint/2010/main" val="1072253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9ED199-0F29-4FDE-999E-3E613AA8D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Customers are wary of water rate increases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A37B58E-28FD-4712-BB7D-FB615B50EB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42" y="845991"/>
            <a:ext cx="7545839" cy="5635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62DB090-5775-4E0F-9C1F-666749D890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" y="6550441"/>
            <a:ext cx="1479445" cy="2658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C4E6547-F7BF-40A2-A897-F41A5825CA62}"/>
              </a:ext>
            </a:extLst>
          </p:cNvPr>
          <p:cNvSpPr txBox="1"/>
          <p:nvPr/>
        </p:nvSpPr>
        <p:spPr>
          <a:xfrm>
            <a:off x="6140740" y="6557792"/>
            <a:ext cx="3003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Source: San Diego County Water Authority</a:t>
            </a:r>
          </a:p>
        </p:txBody>
      </p:sp>
    </p:spTree>
    <p:extLst>
      <p:ext uri="{BB962C8B-B14F-4D97-AF65-F5344CB8AC3E}">
        <p14:creationId xmlns:p14="http://schemas.microsoft.com/office/powerpoint/2010/main" val="603540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3C6B5C-4301-445A-AA1B-1D97E204E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73FE696-DDEC-4455-B754-D5DD8E2D7FE8}"/>
              </a:ext>
            </a:extLst>
          </p:cNvPr>
          <p:cNvSpPr txBox="1"/>
          <p:nvPr/>
        </p:nvSpPr>
        <p:spPr>
          <a:xfrm>
            <a:off x="268448" y="2659310"/>
            <a:ext cx="8724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/>
              <a:t>7) Communications are critical for recycled water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BED8670-C81A-4FC7-8A2A-F449342728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" y="6550441"/>
            <a:ext cx="1479445" cy="2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27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B43040-4F9B-483E-9166-DCB0C626D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77240"/>
          </a:xfrm>
        </p:spPr>
        <p:txBody>
          <a:bodyPr>
            <a:normAutofit/>
          </a:bodyPr>
          <a:lstStyle/>
          <a:p>
            <a:r>
              <a:rPr lang="en-US" dirty="0"/>
              <a:t>Recycled water popular in San Francisco Bay Area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92026703-AD07-4077-A638-E86E63FBAC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5734640"/>
              </p:ext>
            </p:extLst>
          </p:nvPr>
        </p:nvGraphicFramePr>
        <p:xfrm>
          <a:off x="0" y="1787977"/>
          <a:ext cx="8948129" cy="4688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13656F5-C298-4C5C-A78D-881293B39CCC}"/>
              </a:ext>
            </a:extLst>
          </p:cNvPr>
          <p:cNvSpPr txBox="1"/>
          <p:nvPr/>
        </p:nvSpPr>
        <p:spPr>
          <a:xfrm>
            <a:off x="6283353" y="6550441"/>
            <a:ext cx="28606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Source: April 2015 Bay Area Council Poll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3083C0F-532E-4EEF-8C93-F5BB1D2DEAF2}"/>
              </a:ext>
            </a:extLst>
          </p:cNvPr>
          <p:cNvSpPr txBox="1"/>
          <p:nvPr/>
        </p:nvSpPr>
        <p:spPr>
          <a:xfrm>
            <a:off x="3469822" y="257175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2CB6592-EF22-48F4-87EA-069F15233F6A}"/>
              </a:ext>
            </a:extLst>
          </p:cNvPr>
          <p:cNvSpPr txBox="1"/>
          <p:nvPr/>
        </p:nvSpPr>
        <p:spPr>
          <a:xfrm>
            <a:off x="399889" y="928666"/>
            <a:ext cx="8197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Georgia" panose="02040502050405020303" pitchFamily="18" charset="0"/>
              </a:rPr>
              <a:t>The following are potential strategies for improving California’s drought preparedness. For each one, please select if you favor or oppose it.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C1CF345-CC96-4267-9E31-36914EA670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" y="6550441"/>
            <a:ext cx="1479445" cy="2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87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EAB396-6E93-47B0-BA4F-5C1B548A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77240"/>
          </a:xfrm>
        </p:spPr>
        <p:txBody>
          <a:bodyPr/>
          <a:lstStyle/>
          <a:p>
            <a:r>
              <a:rPr lang="en-US" dirty="0"/>
              <a:t>Opinion on recycled water depends on intended use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288F1C4A-4775-46EA-8279-ACCD8DE0A1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7420254"/>
              </p:ext>
            </p:extLst>
          </p:nvPr>
        </p:nvGraphicFramePr>
        <p:xfrm>
          <a:off x="440873" y="1048625"/>
          <a:ext cx="8222601" cy="5150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5522552-3652-4984-AF38-10C25F3F19A6}"/>
              </a:ext>
            </a:extLst>
          </p:cNvPr>
          <p:cNvSpPr txBox="1"/>
          <p:nvPr/>
        </p:nvSpPr>
        <p:spPr>
          <a:xfrm>
            <a:off x="4672668" y="6445032"/>
            <a:ext cx="4530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+mj-lt"/>
              </a:rPr>
              <a:t>Source: Iris Hui and Bruce Cain, "Overcoming psychological resistance toward using recycled water in California," </a:t>
            </a:r>
            <a:r>
              <a:rPr lang="en-US" sz="1000" b="1" i="1" dirty="0">
                <a:latin typeface="+mj-lt"/>
              </a:rPr>
              <a:t>Water and Environment Journal</a:t>
            </a:r>
            <a:r>
              <a:rPr lang="en-US" sz="1000" b="1" dirty="0">
                <a:latin typeface="+mj-lt"/>
              </a:rPr>
              <a:t>, Aug. 2017.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9EB583F-62C1-4428-A618-AE80DA91BD15}"/>
              </a:ext>
            </a:extLst>
          </p:cNvPr>
          <p:cNvSpPr txBox="1"/>
          <p:nvPr/>
        </p:nvSpPr>
        <p:spPr>
          <a:xfrm>
            <a:off x="6467913" y="4049806"/>
            <a:ext cx="2195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Georgia" panose="02040502050405020303" pitchFamily="18" charset="0"/>
              </a:rPr>
              <a:t>% willing to use recycled water in application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827DBB3-BD2A-4105-8D97-CD08C01BFC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" y="6550441"/>
            <a:ext cx="1479445" cy="2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41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EAB396-6E93-47B0-BA4F-5C1B548A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77240"/>
          </a:xfrm>
        </p:spPr>
        <p:txBody>
          <a:bodyPr/>
          <a:lstStyle/>
          <a:p>
            <a:r>
              <a:rPr lang="en-US" dirty="0"/>
              <a:t>Messaging is critical to views of recycled water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9BB4058-D42B-4BA1-98F8-14C7008A72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" y="6550441"/>
            <a:ext cx="1479445" cy="2658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E8860AC-18AC-4092-AF53-C9D4C917C7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93" y="718517"/>
            <a:ext cx="7301874" cy="58054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4A58DA-CDE4-42BB-A61E-F9A4C7C4D28B}"/>
              </a:ext>
            </a:extLst>
          </p:cNvPr>
          <p:cNvSpPr txBox="1"/>
          <p:nvPr/>
        </p:nvSpPr>
        <p:spPr>
          <a:xfrm>
            <a:off x="6929306" y="6581001"/>
            <a:ext cx="2214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</a:rPr>
              <a:t>Source: March 2016 Xylem poll</a:t>
            </a:r>
          </a:p>
        </p:txBody>
      </p:sp>
    </p:spTree>
    <p:extLst>
      <p:ext uri="{BB962C8B-B14F-4D97-AF65-F5344CB8AC3E}">
        <p14:creationId xmlns:p14="http://schemas.microsoft.com/office/powerpoint/2010/main" val="544171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578A28-930B-4C3D-B5DA-16D087D8B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77240"/>
          </a:xfrm>
        </p:spPr>
        <p:txBody>
          <a:bodyPr/>
          <a:lstStyle/>
          <a:p>
            <a:r>
              <a:rPr lang="en-US" dirty="0"/>
              <a:t>Californians’ views on building desalination plants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D27FB1B-F46F-41B7-B009-FBFBC2D09A16}"/>
              </a:ext>
            </a:extLst>
          </p:cNvPr>
          <p:cNvSpPr txBox="1"/>
          <p:nvPr/>
        </p:nvSpPr>
        <p:spPr>
          <a:xfrm>
            <a:off x="218560" y="824440"/>
            <a:ext cx="8925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i="1" dirty="0">
                <a:latin typeface="Georgia" panose="02040502050405020303" pitchFamily="18" charset="0"/>
              </a:rPr>
              <a:t>“Please say if you favor or oppose the following: building desalination plants on the California coast.”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BDF13032-ABB0-47F6-B625-6E2D9E1286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8748837"/>
              </p:ext>
            </p:extLst>
          </p:nvPr>
        </p:nvGraphicFramePr>
        <p:xfrm>
          <a:off x="326248" y="1593035"/>
          <a:ext cx="8537015" cy="4526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2E78698-FAC4-42A7-B10D-C058BD2905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" y="6550441"/>
            <a:ext cx="1479445" cy="2658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9340C48-0FB1-47AA-8694-69398F16DFF2}"/>
              </a:ext>
            </a:extLst>
          </p:cNvPr>
          <p:cNvSpPr txBox="1"/>
          <p:nvPr/>
        </p:nvSpPr>
        <p:spPr>
          <a:xfrm>
            <a:off x="5117283" y="6581001"/>
            <a:ext cx="40267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</a:rPr>
              <a:t>Source: July 2017 Public Policy Institute of California Poll</a:t>
            </a:r>
          </a:p>
        </p:txBody>
      </p:sp>
    </p:spTree>
    <p:extLst>
      <p:ext uri="{BB962C8B-B14F-4D97-AF65-F5344CB8AC3E}">
        <p14:creationId xmlns:p14="http://schemas.microsoft.com/office/powerpoint/2010/main" val="109050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8532" y="1"/>
            <a:ext cx="103063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343" y="205396"/>
            <a:ext cx="8256760" cy="868395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 with WaterPolls.org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1723" y="5193646"/>
            <a:ext cx="6858000" cy="161088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Mitch Tobin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mitch@seatosnow.com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303-330-9487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0" y="5101477"/>
            <a:ext cx="1766562" cy="1756523"/>
          </a:xfrm>
          <a:prstGeom prst="rect">
            <a:avLst/>
          </a:prstGeom>
        </p:spPr>
      </p:pic>
      <p:pic>
        <p:nvPicPr>
          <p:cNvPr id="10" name="Picture 9" descr="A picture containing object&#10;&#10;Description generated with very high confidenc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941" y="1738145"/>
            <a:ext cx="1072606" cy="10726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941" y="3254928"/>
            <a:ext cx="1072606" cy="1072606"/>
          </a:xfrm>
          <a:prstGeom prst="rect">
            <a:avLst/>
          </a:prstGeom>
        </p:spPr>
      </p:pic>
      <p:pic>
        <p:nvPicPr>
          <p:cNvPr id="16" name="Picture 15" descr="A picture containing wheel&#10;&#10;Description generated with high confidenc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12" y="1738145"/>
            <a:ext cx="1072606" cy="10726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12" y="3254928"/>
            <a:ext cx="1072606" cy="10726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170" y="1738145"/>
            <a:ext cx="1072606" cy="1072606"/>
          </a:xfrm>
          <a:prstGeom prst="rect">
            <a:avLst/>
          </a:prstGeom>
        </p:spPr>
      </p:pic>
      <p:pic>
        <p:nvPicPr>
          <p:cNvPr id="1032" name="Picture 8" descr="Image result for rss circle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170" y="3254928"/>
            <a:ext cx="1072606" cy="107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180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70CBB3B-4CDC-4730-BC94-0A7083E29FE9}"/>
              </a:ext>
            </a:extLst>
          </p:cNvPr>
          <p:cNvSpPr txBox="1"/>
          <p:nvPr/>
        </p:nvSpPr>
        <p:spPr>
          <a:xfrm>
            <a:off x="268448" y="2659310"/>
            <a:ext cx="8724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1) Americans are very worried about their water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B82A227-16C5-42D5-85E3-BEC2BEFEB8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" y="6550441"/>
            <a:ext cx="1479445" cy="2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47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15A351-2139-438D-A5EA-522EFEB93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77240"/>
          </a:xfrm>
        </p:spPr>
        <p:txBody>
          <a:bodyPr>
            <a:normAutofit/>
          </a:bodyPr>
          <a:lstStyle/>
          <a:p>
            <a:r>
              <a:rPr lang="en-US" dirty="0"/>
              <a:t>Only 1 in 3 Americans drink straight from the tap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EDC4D08-D13D-4E66-8CDB-530BC638F3D3}"/>
              </a:ext>
            </a:extLst>
          </p:cNvPr>
          <p:cNvSpPr txBox="1"/>
          <p:nvPr/>
        </p:nvSpPr>
        <p:spPr>
          <a:xfrm>
            <a:off x="6677636" y="6557792"/>
            <a:ext cx="2466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Source: February 2016 AP-GfK Poll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3B557E1B-3137-43D1-AA2B-64309DFD7CD1}"/>
              </a:ext>
            </a:extLst>
          </p:cNvPr>
          <p:cNvSpPr txBox="1">
            <a:spLocks/>
          </p:cNvSpPr>
          <p:nvPr/>
        </p:nvSpPr>
        <p:spPr>
          <a:xfrm>
            <a:off x="189194" y="870817"/>
            <a:ext cx="7654042" cy="500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00" i="1" dirty="0"/>
              <a:t>What kind of water do you normally drink at home?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083975D5-DD8F-4E55-AE47-D76AFF6731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2550381"/>
              </p:ext>
            </p:extLst>
          </p:nvPr>
        </p:nvGraphicFramePr>
        <p:xfrm>
          <a:off x="281471" y="1540496"/>
          <a:ext cx="8460583" cy="4579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9BA2414-C058-4531-89BC-06B0AD057C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" y="6550441"/>
            <a:ext cx="1479445" cy="2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10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242C0D-C477-4B17-812E-7F6024945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77240"/>
          </a:xfrm>
        </p:spPr>
        <p:txBody>
          <a:bodyPr/>
          <a:lstStyle/>
          <a:p>
            <a:r>
              <a:rPr lang="en-US" dirty="0"/>
              <a:t>Only 1 in 4 Americans know source of their water</a:t>
            </a:r>
          </a:p>
        </p:txBody>
      </p:sp>
      <p:pic>
        <p:nvPicPr>
          <p:cNvPr id="9218" name="Picture 2" descr="https://i2.wp.com/waterpolls.org/wp-content/uploads/2017/05/survey-graphic.jpg">
            <a:extLst>
              <a:ext uri="{FF2B5EF4-FFF2-40B4-BE49-F238E27FC236}">
                <a16:creationId xmlns="" xmlns:a16="http://schemas.microsoft.com/office/drawing/2014/main" id="{1DD6A201-A530-476D-904D-F76E1F8D2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09" y="950738"/>
            <a:ext cx="6857959" cy="514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6253880-96C4-4B30-B916-6F2738562B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" y="6550441"/>
            <a:ext cx="1479445" cy="2658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E95F8C2-615D-47D6-8236-2C9AE65DABB9}"/>
              </a:ext>
            </a:extLst>
          </p:cNvPr>
          <p:cNvSpPr txBox="1"/>
          <p:nvPr/>
        </p:nvSpPr>
        <p:spPr>
          <a:xfrm>
            <a:off x="6644080" y="6557792"/>
            <a:ext cx="2499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Source: March 2011 FM3/POS poll</a:t>
            </a:r>
          </a:p>
        </p:txBody>
      </p:sp>
    </p:spTree>
    <p:extLst>
      <p:ext uri="{BB962C8B-B14F-4D97-AF65-F5344CB8AC3E}">
        <p14:creationId xmlns:p14="http://schemas.microsoft.com/office/powerpoint/2010/main" val="1658561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ECEA62-3ED0-4618-B9A6-AFE53EA3C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569158" cy="777240"/>
          </a:xfrm>
        </p:spPr>
        <p:txBody>
          <a:bodyPr>
            <a:normAutofit/>
          </a:bodyPr>
          <a:lstStyle/>
          <a:p>
            <a:r>
              <a:rPr lang="en-US" dirty="0"/>
              <a:t>Awareness of water source varies across </a:t>
            </a:r>
            <a:r>
              <a:rPr lang="en-US" dirty="0" smtClean="0"/>
              <a:t>the West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B7C9FAA-EAE8-4A29-BF66-BFE9C5E1B1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" y="6550441"/>
            <a:ext cx="1479445" cy="2658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33CBDFB-69E8-47E4-A9EF-2C6AA3E352B3}"/>
              </a:ext>
            </a:extLst>
          </p:cNvPr>
          <p:cNvSpPr txBox="1"/>
          <p:nvPr/>
        </p:nvSpPr>
        <p:spPr>
          <a:xfrm>
            <a:off x="5159229" y="6557792"/>
            <a:ext cx="3984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Source: FM3/POS Sept./Oct. 2017 Water Foundation poll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A70512A-78C0-448F-B4E6-566E10C5D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95" y="777241"/>
            <a:ext cx="7743039" cy="584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70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77240"/>
          </a:xfrm>
        </p:spPr>
        <p:txBody>
          <a:bodyPr/>
          <a:lstStyle/>
          <a:p>
            <a:r>
              <a:rPr lang="en-US" dirty="0"/>
              <a:t>Americans have worried about water for decades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41703" y="6581001"/>
            <a:ext cx="1602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Source: Gallup Poll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9"/>
          <a:stretch/>
        </p:blipFill>
        <p:spPr>
          <a:xfrm>
            <a:off x="411671" y="576335"/>
            <a:ext cx="8732329" cy="5974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8A1F1B5-3C0D-4EC4-89D1-41A4008089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" y="6550441"/>
            <a:ext cx="1479445" cy="2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60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77240"/>
          </a:xfrm>
        </p:spPr>
        <p:txBody>
          <a:bodyPr/>
          <a:lstStyle/>
          <a:p>
            <a:r>
              <a:rPr lang="en-US" dirty="0"/>
              <a:t>Water pollution rated as serious as heroin abuse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49798" y="6581001"/>
            <a:ext cx="2894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Source: 2016 Kaiser Health Tracking Poll</a:t>
            </a:r>
          </a:p>
        </p:txBody>
      </p:sp>
      <p:pic>
        <p:nvPicPr>
          <p:cNvPr id="4" name="Picture 3" descr="A picture containing screenshot&#10;&#10;Description generated with very high confidenc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9"/>
          <a:stretch/>
        </p:blipFill>
        <p:spPr>
          <a:xfrm>
            <a:off x="542413" y="777241"/>
            <a:ext cx="8123022" cy="57761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9227C4D-5479-45C5-AB74-E2E411DB9E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" y="6550441"/>
            <a:ext cx="1479445" cy="2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83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FI theme June 2015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FI theme June 2015" id="{CF614314-54AF-44E5-9E34-4D7FC0F6D287}" vid="{F1B8A858-E03C-42AB-950D-7265A4F92E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WFI theme June 2015</Template>
  <TotalTime>5707</TotalTime>
  <Words>789</Words>
  <Application>Microsoft Macintosh PowerPoint</Application>
  <PresentationFormat>On-screen Show (4:3)</PresentationFormat>
  <Paragraphs>124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WFI theme June 2015</vt:lpstr>
      <vt:lpstr>Insights on Customer Attitudes Toward Water</vt:lpstr>
      <vt:lpstr>PowerPoint Presentation</vt:lpstr>
      <vt:lpstr>Overview</vt:lpstr>
      <vt:lpstr>PowerPoint Presentation</vt:lpstr>
      <vt:lpstr>Only 1 in 3 Americans drink straight from the tap</vt:lpstr>
      <vt:lpstr>Only 1 in 4 Americans know source of their water</vt:lpstr>
      <vt:lpstr>Awareness of water source varies across the West</vt:lpstr>
      <vt:lpstr>Americans have worried about water for decades</vt:lpstr>
      <vt:lpstr>Water pollution rated as serious as heroin abuse</vt:lpstr>
      <vt:lpstr>Non-white, lower-income Americans especially worried</vt:lpstr>
      <vt:lpstr>PowerPoint Presentation</vt:lpstr>
      <vt:lpstr>Many think a crisis like Flint could happen to them</vt:lpstr>
      <vt:lpstr>Californians’ views of water supply: 2009-2017</vt:lpstr>
      <vt:lpstr>Public opinion impacts water conservation efforts</vt:lpstr>
      <vt:lpstr>PowerPoint Presentation</vt:lpstr>
      <vt:lpstr>Strong bipartisan support for water conservation</vt:lpstr>
      <vt:lpstr>Overwhelming support for fixing water infrastructure </vt:lpstr>
      <vt:lpstr>Bipartisan consensus on reforming flood policies</vt:lpstr>
      <vt:lpstr>But climate change evokes strong partisan differences</vt:lpstr>
      <vt:lpstr>Wide partisan divide over climate change</vt:lpstr>
      <vt:lpstr>PowerPoint Presentation</vt:lpstr>
      <vt:lpstr>Many people see water conservation as a civic duty </vt:lpstr>
      <vt:lpstr>Californians’ views on local water conservation efforts</vt:lpstr>
      <vt:lpstr>PowerPoint Presentation</vt:lpstr>
      <vt:lpstr>People may not instantly think of water infrastructure</vt:lpstr>
      <vt:lpstr>High levels of concern over water infrastructure</vt:lpstr>
      <vt:lpstr>Willingness to pay $1/month for infrastructure, clean water</vt:lpstr>
      <vt:lpstr>PowerPoint Presentation</vt:lpstr>
      <vt:lpstr>Most Westerners think their water bills are reasonable</vt:lpstr>
      <vt:lpstr>Many see water as a good or excellent value</vt:lpstr>
      <vt:lpstr>Customers are wary of water rate increases</vt:lpstr>
      <vt:lpstr>PowerPoint Presentation</vt:lpstr>
      <vt:lpstr>Recycled water popular in San Francisco Bay Area </vt:lpstr>
      <vt:lpstr>Opinion on recycled water depends on intended use</vt:lpstr>
      <vt:lpstr>Messaging is critical to views of recycled water</vt:lpstr>
      <vt:lpstr>Californians’ views on building desalination plants</vt:lpstr>
      <vt:lpstr>Connect with WaterPolls.org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 Tobin</dc:creator>
  <cp:lastModifiedBy>Mitch Tobin</cp:lastModifiedBy>
  <cp:revision>170</cp:revision>
  <cp:lastPrinted>2017-11-06T23:33:13Z</cp:lastPrinted>
  <dcterms:created xsi:type="dcterms:W3CDTF">2015-06-28T22:42:45Z</dcterms:created>
  <dcterms:modified xsi:type="dcterms:W3CDTF">2017-11-08T01:08:15Z</dcterms:modified>
</cp:coreProperties>
</file>